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6.jpg" ContentType="image/unknown"/>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9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BR"/>
              <a:t>Clique para editar o título Mestre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68FE54FD-0A27-4433-880E-D8BB7B147CDA}" type="datetimeFigureOut">
              <a:rPr lang="pt-BR" smtClean="0"/>
              <a:t>22/02/2023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DA46308-DCF2-471F-9464-0E6220A5D486}" type="slidenum">
              <a:rPr lang="pt-BR" smtClean="0"/>
              <a:t>‹nº›</a:t>
            </a:fld>
            <a:endParaRPr lang="pt-BR"/>
          </a:p>
        </p:txBody>
      </p:sp>
    </p:spTree>
    <p:extLst>
      <p:ext uri="{BB962C8B-B14F-4D97-AF65-F5344CB8AC3E}">
        <p14:creationId xmlns:p14="http://schemas.microsoft.com/office/powerpoint/2010/main" val="3910263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68FE54FD-0A27-4433-880E-D8BB7B147CDA}" type="datetimeFigureOut">
              <a:rPr lang="pt-BR" smtClean="0"/>
              <a:t>22/02/2023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DA46308-DCF2-471F-9464-0E6220A5D486}" type="slidenum">
              <a:rPr lang="pt-BR" smtClean="0"/>
              <a:t>‹nº›</a:t>
            </a:fld>
            <a:endParaRPr lang="pt-BR"/>
          </a:p>
        </p:txBody>
      </p:sp>
    </p:spTree>
    <p:extLst>
      <p:ext uri="{BB962C8B-B14F-4D97-AF65-F5344CB8AC3E}">
        <p14:creationId xmlns:p14="http://schemas.microsoft.com/office/powerpoint/2010/main" val="2097948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68FE54FD-0A27-4433-880E-D8BB7B147CDA}" type="datetimeFigureOut">
              <a:rPr lang="pt-BR" smtClean="0"/>
              <a:t>22/02/2023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DA46308-DCF2-471F-9464-0E6220A5D486}" type="slidenum">
              <a:rPr lang="pt-BR" smtClean="0"/>
              <a:t>‹nº›</a:t>
            </a:fld>
            <a:endParaRPr lang="pt-B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617808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68FE54FD-0A27-4433-880E-D8BB7B147CDA}" type="datetimeFigureOut">
              <a:rPr lang="pt-BR" smtClean="0"/>
              <a:t>22/02/2023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DA46308-DCF2-471F-9464-0E6220A5D486}" type="slidenum">
              <a:rPr lang="pt-BR" smtClean="0"/>
              <a:t>‹nº›</a:t>
            </a:fld>
            <a:endParaRPr lang="pt-BR"/>
          </a:p>
        </p:txBody>
      </p:sp>
    </p:spTree>
    <p:extLst>
      <p:ext uri="{BB962C8B-B14F-4D97-AF65-F5344CB8AC3E}">
        <p14:creationId xmlns:p14="http://schemas.microsoft.com/office/powerpoint/2010/main" val="2921227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68FE54FD-0A27-4433-880E-D8BB7B147CDA}" type="datetimeFigureOut">
              <a:rPr lang="pt-BR" smtClean="0"/>
              <a:t>22/02/2023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DA46308-DCF2-471F-9464-0E6220A5D486}" type="slidenum">
              <a:rPr lang="pt-BR" smtClean="0"/>
              <a:t>‹nº›</a:t>
            </a:fld>
            <a:endParaRPr lang="pt-B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30771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68FE54FD-0A27-4433-880E-D8BB7B147CDA}" type="datetimeFigureOut">
              <a:rPr lang="pt-BR" smtClean="0"/>
              <a:t>22/02/2023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DA46308-DCF2-471F-9464-0E6220A5D486}" type="slidenum">
              <a:rPr lang="pt-BR" smtClean="0"/>
              <a:t>‹nº›</a:t>
            </a:fld>
            <a:endParaRPr lang="pt-BR"/>
          </a:p>
        </p:txBody>
      </p:sp>
    </p:spTree>
    <p:extLst>
      <p:ext uri="{BB962C8B-B14F-4D97-AF65-F5344CB8AC3E}">
        <p14:creationId xmlns:p14="http://schemas.microsoft.com/office/powerpoint/2010/main" val="29935078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8FE54FD-0A27-4433-880E-D8BB7B147CDA}" type="datetimeFigureOut">
              <a:rPr lang="pt-BR" smtClean="0"/>
              <a:t>22/02/2023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DA46308-DCF2-471F-9464-0E6220A5D486}" type="slidenum">
              <a:rPr lang="pt-BR" smtClean="0"/>
              <a:t>‹nº›</a:t>
            </a:fld>
            <a:endParaRPr lang="pt-BR"/>
          </a:p>
        </p:txBody>
      </p:sp>
    </p:spTree>
    <p:extLst>
      <p:ext uri="{BB962C8B-B14F-4D97-AF65-F5344CB8AC3E}">
        <p14:creationId xmlns:p14="http://schemas.microsoft.com/office/powerpoint/2010/main" val="232396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BR"/>
              <a:t>Clique para editar o título Mestre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8FE54FD-0A27-4433-880E-D8BB7B147CDA}" type="datetimeFigureOut">
              <a:rPr lang="pt-BR" smtClean="0"/>
              <a:t>22/02/2023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DA46308-DCF2-471F-9464-0E6220A5D486}" type="slidenum">
              <a:rPr lang="pt-BR" smtClean="0"/>
              <a:t>‹nº›</a:t>
            </a:fld>
            <a:endParaRPr lang="pt-BR"/>
          </a:p>
        </p:txBody>
      </p:sp>
    </p:spTree>
    <p:extLst>
      <p:ext uri="{BB962C8B-B14F-4D97-AF65-F5344CB8AC3E}">
        <p14:creationId xmlns:p14="http://schemas.microsoft.com/office/powerpoint/2010/main" val="4085558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8FE54FD-0A27-4433-880E-D8BB7B147CDA}" type="datetimeFigureOut">
              <a:rPr lang="pt-BR" smtClean="0"/>
              <a:t>22/02/2023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DA46308-DCF2-471F-9464-0E6220A5D486}" type="slidenum">
              <a:rPr lang="pt-BR" smtClean="0"/>
              <a:t>‹nº›</a:t>
            </a:fld>
            <a:endParaRPr lang="pt-BR"/>
          </a:p>
        </p:txBody>
      </p:sp>
    </p:spTree>
    <p:extLst>
      <p:ext uri="{BB962C8B-B14F-4D97-AF65-F5344CB8AC3E}">
        <p14:creationId xmlns:p14="http://schemas.microsoft.com/office/powerpoint/2010/main" val="654540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68FE54FD-0A27-4433-880E-D8BB7B147CDA}" type="datetimeFigureOut">
              <a:rPr lang="pt-BR" smtClean="0"/>
              <a:t>22/02/2023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DA46308-DCF2-471F-9464-0E6220A5D486}" type="slidenum">
              <a:rPr lang="pt-BR" smtClean="0"/>
              <a:t>‹nº›</a:t>
            </a:fld>
            <a:endParaRPr lang="pt-BR"/>
          </a:p>
        </p:txBody>
      </p:sp>
    </p:spTree>
    <p:extLst>
      <p:ext uri="{BB962C8B-B14F-4D97-AF65-F5344CB8AC3E}">
        <p14:creationId xmlns:p14="http://schemas.microsoft.com/office/powerpoint/2010/main" val="3917465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68FE54FD-0A27-4433-880E-D8BB7B147CDA}" type="datetimeFigureOut">
              <a:rPr lang="pt-BR" smtClean="0"/>
              <a:t>22/02/2023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DA46308-DCF2-471F-9464-0E6220A5D486}" type="slidenum">
              <a:rPr lang="pt-BR" smtClean="0"/>
              <a:t>‹nº›</a:t>
            </a:fld>
            <a:endParaRPr lang="pt-BR"/>
          </a:p>
        </p:txBody>
      </p:sp>
    </p:spTree>
    <p:extLst>
      <p:ext uri="{BB962C8B-B14F-4D97-AF65-F5344CB8AC3E}">
        <p14:creationId xmlns:p14="http://schemas.microsoft.com/office/powerpoint/2010/main" val="2385940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68FE54FD-0A27-4433-880E-D8BB7B147CDA}" type="datetimeFigureOut">
              <a:rPr lang="pt-BR" smtClean="0"/>
              <a:t>22/02/2023</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0DA46308-DCF2-471F-9464-0E6220A5D486}" type="slidenum">
              <a:rPr lang="pt-BR" smtClean="0"/>
              <a:t>‹nº›</a:t>
            </a:fld>
            <a:endParaRPr lang="pt-BR"/>
          </a:p>
        </p:txBody>
      </p:sp>
    </p:spTree>
    <p:extLst>
      <p:ext uri="{BB962C8B-B14F-4D97-AF65-F5344CB8AC3E}">
        <p14:creationId xmlns:p14="http://schemas.microsoft.com/office/powerpoint/2010/main" val="1510884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68FE54FD-0A27-4433-880E-D8BB7B147CDA}" type="datetimeFigureOut">
              <a:rPr lang="pt-BR" smtClean="0"/>
              <a:t>22/02/2023</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0DA46308-DCF2-471F-9464-0E6220A5D486}" type="slidenum">
              <a:rPr lang="pt-BR" smtClean="0"/>
              <a:t>‹nº›</a:t>
            </a:fld>
            <a:endParaRPr lang="pt-BR"/>
          </a:p>
        </p:txBody>
      </p:sp>
    </p:spTree>
    <p:extLst>
      <p:ext uri="{BB962C8B-B14F-4D97-AF65-F5344CB8AC3E}">
        <p14:creationId xmlns:p14="http://schemas.microsoft.com/office/powerpoint/2010/main" val="143476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FE54FD-0A27-4433-880E-D8BB7B147CDA}" type="datetimeFigureOut">
              <a:rPr lang="pt-BR" smtClean="0"/>
              <a:t>22/02/2023</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0DA46308-DCF2-471F-9464-0E6220A5D486}" type="slidenum">
              <a:rPr lang="pt-BR" smtClean="0"/>
              <a:t>‹nº›</a:t>
            </a:fld>
            <a:endParaRPr lang="pt-BR"/>
          </a:p>
        </p:txBody>
      </p:sp>
    </p:spTree>
    <p:extLst>
      <p:ext uri="{BB962C8B-B14F-4D97-AF65-F5344CB8AC3E}">
        <p14:creationId xmlns:p14="http://schemas.microsoft.com/office/powerpoint/2010/main" val="3270592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BR"/>
              <a:t>Clique para editar o título Mestre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68FE54FD-0A27-4433-880E-D8BB7B147CDA}" type="datetimeFigureOut">
              <a:rPr lang="pt-BR" smtClean="0"/>
              <a:t>22/02/2023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DA46308-DCF2-471F-9464-0E6220A5D486}" type="slidenum">
              <a:rPr lang="pt-BR" smtClean="0"/>
              <a:t>‹nº›</a:t>
            </a:fld>
            <a:endParaRPr lang="pt-BR"/>
          </a:p>
        </p:txBody>
      </p:sp>
    </p:spTree>
    <p:extLst>
      <p:ext uri="{BB962C8B-B14F-4D97-AF65-F5344CB8AC3E}">
        <p14:creationId xmlns:p14="http://schemas.microsoft.com/office/powerpoint/2010/main" val="685814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68FE54FD-0A27-4433-880E-D8BB7B147CDA}" type="datetimeFigureOut">
              <a:rPr lang="pt-BR" smtClean="0"/>
              <a:t>22/02/2023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DA46308-DCF2-471F-9464-0E6220A5D486}" type="slidenum">
              <a:rPr lang="pt-BR" smtClean="0"/>
              <a:t>‹nº›</a:t>
            </a:fld>
            <a:endParaRPr lang="pt-BR"/>
          </a:p>
        </p:txBody>
      </p:sp>
    </p:spTree>
    <p:extLst>
      <p:ext uri="{BB962C8B-B14F-4D97-AF65-F5344CB8AC3E}">
        <p14:creationId xmlns:p14="http://schemas.microsoft.com/office/powerpoint/2010/main" val="398922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BR"/>
              <a:t>Clique para editar o título Mestre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8FE54FD-0A27-4433-880E-D8BB7B147CDA}" type="datetimeFigureOut">
              <a:rPr lang="pt-BR" smtClean="0"/>
              <a:t>22/02/2023</a:t>
            </a:fld>
            <a:endParaRPr lang="pt-B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DA46308-DCF2-471F-9464-0E6220A5D486}" type="slidenum">
              <a:rPr lang="pt-BR" smtClean="0"/>
              <a:t>‹nº›</a:t>
            </a:fld>
            <a:endParaRPr lang="pt-BR"/>
          </a:p>
        </p:txBody>
      </p:sp>
    </p:spTree>
    <p:extLst>
      <p:ext uri="{BB962C8B-B14F-4D97-AF65-F5344CB8AC3E}">
        <p14:creationId xmlns:p14="http://schemas.microsoft.com/office/powerpoint/2010/main" val="28141427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68EF25BF-7D5D-A92C-A2C8-0D4313B2DD70}"/>
              </a:ext>
            </a:extLst>
          </p:cNvPr>
          <p:cNvPicPr>
            <a:picLocks noChangeAspect="1"/>
          </p:cNvPicPr>
          <p:nvPr/>
        </p:nvPicPr>
        <p:blipFill>
          <a:blip r:embed="rId2"/>
          <a:stretch>
            <a:fillRect/>
          </a:stretch>
        </p:blipFill>
        <p:spPr>
          <a:xfrm>
            <a:off x="3076188" y="709233"/>
            <a:ext cx="6249272" cy="5439534"/>
          </a:xfrm>
          <a:prstGeom prst="rect">
            <a:avLst/>
          </a:prstGeom>
        </p:spPr>
      </p:pic>
      <p:pic>
        <p:nvPicPr>
          <p:cNvPr id="9" name="Imagem 8">
            <a:extLst>
              <a:ext uri="{FF2B5EF4-FFF2-40B4-BE49-F238E27FC236}">
                <a16:creationId xmlns:a16="http://schemas.microsoft.com/office/drawing/2014/main" id="{FFC39DDE-1E36-5C0A-602F-3397510F6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833244" y="822795"/>
            <a:ext cx="2211572" cy="2211572"/>
          </a:xfrm>
          <a:prstGeom prst="rect">
            <a:avLst/>
          </a:prstGeom>
        </p:spPr>
      </p:pic>
      <p:pic>
        <p:nvPicPr>
          <p:cNvPr id="10" name="Imagem 9">
            <a:extLst>
              <a:ext uri="{FF2B5EF4-FFF2-40B4-BE49-F238E27FC236}">
                <a16:creationId xmlns:a16="http://schemas.microsoft.com/office/drawing/2014/main" id="{35E59C66-C82E-389C-7E60-2198A6A22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000359" y="3007882"/>
            <a:ext cx="2211572" cy="2211572"/>
          </a:xfrm>
          <a:prstGeom prst="rect">
            <a:avLst/>
          </a:prstGeom>
        </p:spPr>
      </p:pic>
      <p:pic>
        <p:nvPicPr>
          <p:cNvPr id="11" name="Imagem 10">
            <a:extLst>
              <a:ext uri="{FF2B5EF4-FFF2-40B4-BE49-F238E27FC236}">
                <a16:creationId xmlns:a16="http://schemas.microsoft.com/office/drawing/2014/main" id="{E9DE6FFF-9076-809E-DE8C-26334745D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80069" y="963331"/>
            <a:ext cx="2211572" cy="2211572"/>
          </a:xfrm>
          <a:prstGeom prst="rect">
            <a:avLst/>
          </a:prstGeom>
        </p:spPr>
      </p:pic>
      <p:pic>
        <p:nvPicPr>
          <p:cNvPr id="12" name="Imagem 11">
            <a:extLst>
              <a:ext uri="{FF2B5EF4-FFF2-40B4-BE49-F238E27FC236}">
                <a16:creationId xmlns:a16="http://schemas.microsoft.com/office/drawing/2014/main" id="{4F902000-E657-2EB5-A1C0-9AF6AC222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189716" y="3429000"/>
            <a:ext cx="2211572" cy="2211572"/>
          </a:xfrm>
          <a:prstGeom prst="rect">
            <a:avLst/>
          </a:prstGeom>
        </p:spPr>
      </p:pic>
    </p:spTree>
    <p:extLst>
      <p:ext uri="{BB962C8B-B14F-4D97-AF65-F5344CB8AC3E}">
        <p14:creationId xmlns:p14="http://schemas.microsoft.com/office/powerpoint/2010/main" val="2302397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847799-2AE0-7CCF-B498-1FCF71C0D170}"/>
              </a:ext>
            </a:extLst>
          </p:cNvPr>
          <p:cNvSpPr>
            <a:spLocks noGrp="1"/>
          </p:cNvSpPr>
          <p:nvPr>
            <p:ph type="title"/>
          </p:nvPr>
        </p:nvSpPr>
        <p:spPr>
          <a:xfrm>
            <a:off x="614917" y="163108"/>
            <a:ext cx="3978348" cy="730028"/>
          </a:xfrm>
        </p:spPr>
        <p:txBody>
          <a:bodyPr>
            <a:normAutofit/>
          </a:bodyPr>
          <a:lstStyle/>
          <a:p>
            <a:r>
              <a:rPr lang="pt-BR" sz="3000" dirty="0"/>
              <a:t>Consumo Sustentável</a:t>
            </a:r>
          </a:p>
        </p:txBody>
      </p:sp>
      <p:sp>
        <p:nvSpPr>
          <p:cNvPr id="4" name="CaixaDeTexto 3">
            <a:extLst>
              <a:ext uri="{FF2B5EF4-FFF2-40B4-BE49-F238E27FC236}">
                <a16:creationId xmlns:a16="http://schemas.microsoft.com/office/drawing/2014/main" id="{64790838-1870-F6AA-20FC-451AE95AD752}"/>
              </a:ext>
            </a:extLst>
          </p:cNvPr>
          <p:cNvSpPr txBox="1"/>
          <p:nvPr/>
        </p:nvSpPr>
        <p:spPr>
          <a:xfrm>
            <a:off x="1180213" y="1148315"/>
            <a:ext cx="2105247" cy="646331"/>
          </a:xfrm>
          <a:prstGeom prst="rect">
            <a:avLst/>
          </a:prstGeom>
          <a:noFill/>
        </p:spPr>
        <p:txBody>
          <a:bodyPr wrap="square" rtlCol="0">
            <a:spAutoFit/>
          </a:bodyPr>
          <a:lstStyle/>
          <a:p>
            <a:r>
              <a:rPr lang="pt-BR" dirty="0"/>
              <a:t>Transformar hábitos ruins em bons</a:t>
            </a:r>
          </a:p>
        </p:txBody>
      </p:sp>
      <p:pic>
        <p:nvPicPr>
          <p:cNvPr id="6" name="Imagem 5">
            <a:extLst>
              <a:ext uri="{FF2B5EF4-FFF2-40B4-BE49-F238E27FC236}">
                <a16:creationId xmlns:a16="http://schemas.microsoft.com/office/drawing/2014/main" id="{D8BEB421-17D0-3D2D-DA7F-0E8FA406F9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99" y="2199014"/>
            <a:ext cx="3262093" cy="1543050"/>
          </a:xfrm>
          <a:prstGeom prst="rect">
            <a:avLst/>
          </a:prstGeom>
        </p:spPr>
      </p:pic>
      <p:pic>
        <p:nvPicPr>
          <p:cNvPr id="8" name="Imagem 7">
            <a:extLst>
              <a:ext uri="{FF2B5EF4-FFF2-40B4-BE49-F238E27FC236}">
                <a16:creationId xmlns:a16="http://schemas.microsoft.com/office/drawing/2014/main" id="{8C3D205A-AAFF-6B95-E165-2FD1CE389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41136"/>
            <a:ext cx="1922048" cy="2143125"/>
          </a:xfrm>
          <a:prstGeom prst="rect">
            <a:avLst/>
          </a:prstGeom>
        </p:spPr>
      </p:pic>
      <p:pic>
        <p:nvPicPr>
          <p:cNvPr id="10" name="Imagem 9">
            <a:extLst>
              <a:ext uri="{FF2B5EF4-FFF2-40B4-BE49-F238E27FC236}">
                <a16:creationId xmlns:a16="http://schemas.microsoft.com/office/drawing/2014/main" id="{C73ACE8B-CA95-D1E8-1319-244B5393D2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4091" y="4630227"/>
            <a:ext cx="1425649" cy="2064665"/>
          </a:xfrm>
          <a:prstGeom prst="rect">
            <a:avLst/>
          </a:prstGeom>
        </p:spPr>
      </p:pic>
      <p:sp>
        <p:nvSpPr>
          <p:cNvPr id="14" name="Seta: para a Direita 13">
            <a:extLst>
              <a:ext uri="{FF2B5EF4-FFF2-40B4-BE49-F238E27FC236}">
                <a16:creationId xmlns:a16="http://schemas.microsoft.com/office/drawing/2014/main" id="{524F760E-0369-24E4-B958-D17F6A764ECE}"/>
              </a:ext>
            </a:extLst>
          </p:cNvPr>
          <p:cNvSpPr/>
          <p:nvPr/>
        </p:nvSpPr>
        <p:spPr>
          <a:xfrm rot="3991636">
            <a:off x="2363168" y="4039876"/>
            <a:ext cx="481846"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54A795F1-218D-5714-7434-A8222419E2D7}"/>
              </a:ext>
            </a:extLst>
          </p:cNvPr>
          <p:cNvSpPr/>
          <p:nvPr/>
        </p:nvSpPr>
        <p:spPr>
          <a:xfrm rot="6640282">
            <a:off x="1421994" y="4044840"/>
            <a:ext cx="481846"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638D4965-A91F-039A-280F-B24589B3AD62}"/>
              </a:ext>
            </a:extLst>
          </p:cNvPr>
          <p:cNvSpPr txBox="1"/>
          <p:nvPr/>
        </p:nvSpPr>
        <p:spPr>
          <a:xfrm>
            <a:off x="7699744" y="797442"/>
            <a:ext cx="3700130" cy="769441"/>
          </a:xfrm>
          <a:prstGeom prst="rect">
            <a:avLst/>
          </a:prstGeom>
          <a:noFill/>
        </p:spPr>
        <p:txBody>
          <a:bodyPr wrap="square" rtlCol="0">
            <a:spAutoFit/>
          </a:bodyPr>
          <a:lstStyle/>
          <a:p>
            <a:r>
              <a:rPr lang="pt-BR" sz="2200" dirty="0"/>
              <a:t>Dentre várias industrias as da moda são grandes vilãs</a:t>
            </a:r>
          </a:p>
        </p:txBody>
      </p:sp>
      <p:pic>
        <p:nvPicPr>
          <p:cNvPr id="19" name="Imagem 18">
            <a:extLst>
              <a:ext uri="{FF2B5EF4-FFF2-40B4-BE49-F238E27FC236}">
                <a16:creationId xmlns:a16="http://schemas.microsoft.com/office/drawing/2014/main" id="{23A0E0E1-13CD-0EFA-A4A0-F4FC3E847B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9744" y="1998989"/>
            <a:ext cx="3432543" cy="1743075"/>
          </a:xfrm>
          <a:prstGeom prst="rect">
            <a:avLst/>
          </a:prstGeom>
        </p:spPr>
      </p:pic>
      <p:pic>
        <p:nvPicPr>
          <p:cNvPr id="21" name="Imagem 20">
            <a:extLst>
              <a:ext uri="{FF2B5EF4-FFF2-40B4-BE49-F238E27FC236}">
                <a16:creationId xmlns:a16="http://schemas.microsoft.com/office/drawing/2014/main" id="{389CAA16-F394-2F4B-2D60-89A95FDDE5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6184" y="4469010"/>
            <a:ext cx="4399661" cy="2143125"/>
          </a:xfrm>
          <a:prstGeom prst="rect">
            <a:avLst/>
          </a:prstGeom>
        </p:spPr>
      </p:pic>
      <p:sp>
        <p:nvSpPr>
          <p:cNvPr id="22" name="CaixaDeTexto 21">
            <a:extLst>
              <a:ext uri="{FF2B5EF4-FFF2-40B4-BE49-F238E27FC236}">
                <a16:creationId xmlns:a16="http://schemas.microsoft.com/office/drawing/2014/main" id="{80B4C3C7-641E-B316-B1DF-33D1A359087A}"/>
              </a:ext>
            </a:extLst>
          </p:cNvPr>
          <p:cNvSpPr txBox="1"/>
          <p:nvPr/>
        </p:nvSpPr>
        <p:spPr>
          <a:xfrm>
            <a:off x="8762999" y="3822679"/>
            <a:ext cx="1573619" cy="646331"/>
          </a:xfrm>
          <a:prstGeom prst="rect">
            <a:avLst/>
          </a:prstGeom>
          <a:noFill/>
        </p:spPr>
        <p:txBody>
          <a:bodyPr wrap="square" rtlCol="0">
            <a:spAutoFit/>
          </a:bodyPr>
          <a:lstStyle/>
          <a:p>
            <a:r>
              <a:rPr lang="pt-BR" dirty="0"/>
              <a:t>Roupas descartadas</a:t>
            </a:r>
          </a:p>
        </p:txBody>
      </p:sp>
    </p:spTree>
    <p:extLst>
      <p:ext uri="{BB962C8B-B14F-4D97-AF65-F5344CB8AC3E}">
        <p14:creationId xmlns:p14="http://schemas.microsoft.com/office/powerpoint/2010/main" val="394450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A49EC-B58A-57F3-F73E-85374524DA57}"/>
              </a:ext>
            </a:extLst>
          </p:cNvPr>
          <p:cNvSpPr>
            <a:spLocks noGrp="1"/>
          </p:cNvSpPr>
          <p:nvPr>
            <p:ph type="title"/>
          </p:nvPr>
        </p:nvSpPr>
        <p:spPr/>
        <p:txBody>
          <a:bodyPr/>
          <a:lstStyle/>
          <a:p>
            <a:pPr algn="ctr"/>
            <a:r>
              <a:rPr lang="pt-BR" dirty="0"/>
              <a:t>Conclusão</a:t>
            </a:r>
          </a:p>
        </p:txBody>
      </p:sp>
      <p:sp>
        <p:nvSpPr>
          <p:cNvPr id="6" name="CaixaDeTexto 5">
            <a:extLst>
              <a:ext uri="{FF2B5EF4-FFF2-40B4-BE49-F238E27FC236}">
                <a16:creationId xmlns:a16="http://schemas.microsoft.com/office/drawing/2014/main" id="{C56A8265-91D6-8EC8-620B-B5BE1FAE63B4}"/>
              </a:ext>
            </a:extLst>
          </p:cNvPr>
          <p:cNvSpPr txBox="1"/>
          <p:nvPr/>
        </p:nvSpPr>
        <p:spPr>
          <a:xfrm>
            <a:off x="170122" y="2590816"/>
            <a:ext cx="10515600" cy="1785104"/>
          </a:xfrm>
          <a:prstGeom prst="rect">
            <a:avLst/>
          </a:prstGeom>
          <a:noFill/>
        </p:spPr>
        <p:txBody>
          <a:bodyPr wrap="square" rtlCol="0">
            <a:spAutoFit/>
          </a:bodyPr>
          <a:lstStyle/>
          <a:p>
            <a:r>
              <a:rPr lang="pt-BR" sz="2200" dirty="0"/>
              <a:t>	São Paulo tem uma biodiversidade Incrível, porém, com os anos para cá, está se perdendo, por isso devemos aplicar algumas soluções, que aqui apresentamos. Nossa cidade pode ser ainda mais verde e rica em fauna e flora, ela só está esperando você fazer a sai arte, compartilhe soluções existentes, pratique e entenda que é um assunto importante, pense em nosso planeta</a:t>
            </a:r>
          </a:p>
        </p:txBody>
      </p:sp>
      <p:pic>
        <p:nvPicPr>
          <p:cNvPr id="8" name="Imagem 7">
            <a:extLst>
              <a:ext uri="{FF2B5EF4-FFF2-40B4-BE49-F238E27FC236}">
                <a16:creationId xmlns:a16="http://schemas.microsoft.com/office/drawing/2014/main" id="{B73FB1CF-8605-501E-358D-DBA9C68EE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424" y="4654714"/>
            <a:ext cx="2075120" cy="1593686"/>
          </a:xfrm>
          <a:prstGeom prst="rect">
            <a:avLst/>
          </a:prstGeom>
        </p:spPr>
      </p:pic>
      <p:pic>
        <p:nvPicPr>
          <p:cNvPr id="9" name="Imagem 8">
            <a:extLst>
              <a:ext uri="{FF2B5EF4-FFF2-40B4-BE49-F238E27FC236}">
                <a16:creationId xmlns:a16="http://schemas.microsoft.com/office/drawing/2014/main" id="{2F302926-A740-7ED5-8B13-668B611D0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3051544" y="4654714"/>
            <a:ext cx="2075120" cy="1593686"/>
          </a:xfrm>
          <a:prstGeom prst="rect">
            <a:avLst/>
          </a:prstGeom>
        </p:spPr>
      </p:pic>
      <p:pic>
        <p:nvPicPr>
          <p:cNvPr id="10" name="Imagem 9">
            <a:extLst>
              <a:ext uri="{FF2B5EF4-FFF2-40B4-BE49-F238E27FC236}">
                <a16:creationId xmlns:a16="http://schemas.microsoft.com/office/drawing/2014/main" id="{6D5CC1D1-4A53-BF66-9A87-488640AE9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1726" y="4530667"/>
            <a:ext cx="2075120" cy="1593686"/>
          </a:xfrm>
          <a:prstGeom prst="rect">
            <a:avLst/>
          </a:prstGeom>
        </p:spPr>
      </p:pic>
      <p:pic>
        <p:nvPicPr>
          <p:cNvPr id="11" name="Imagem 10">
            <a:extLst>
              <a:ext uri="{FF2B5EF4-FFF2-40B4-BE49-F238E27FC236}">
                <a16:creationId xmlns:a16="http://schemas.microsoft.com/office/drawing/2014/main" id="{BC21AB45-FAB8-8FEB-945E-B7D6E2DE4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7371908" y="4654714"/>
            <a:ext cx="2075120" cy="1593686"/>
          </a:xfrm>
          <a:prstGeom prst="rect">
            <a:avLst/>
          </a:prstGeom>
        </p:spPr>
      </p:pic>
    </p:spTree>
    <p:extLst>
      <p:ext uri="{BB962C8B-B14F-4D97-AF65-F5344CB8AC3E}">
        <p14:creationId xmlns:p14="http://schemas.microsoft.com/office/powerpoint/2010/main" val="2136710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3C3A50-EC1B-84C1-97AD-639A418705F8}"/>
              </a:ext>
            </a:extLst>
          </p:cNvPr>
          <p:cNvSpPr>
            <a:spLocks noGrp="1"/>
          </p:cNvSpPr>
          <p:nvPr>
            <p:ph type="title"/>
          </p:nvPr>
        </p:nvSpPr>
        <p:spPr>
          <a:xfrm>
            <a:off x="763772" y="450186"/>
            <a:ext cx="10515600" cy="1325563"/>
          </a:xfrm>
        </p:spPr>
        <p:txBody>
          <a:bodyPr>
            <a:normAutofit fontScale="90000"/>
          </a:bodyPr>
          <a:lstStyle/>
          <a:p>
            <a:pPr algn="ctr"/>
            <a:r>
              <a:rPr lang="pt-BR" dirty="0"/>
              <a:t>São Paulo</a:t>
            </a:r>
            <a:br>
              <a:rPr lang="pt-BR" dirty="0"/>
            </a:br>
            <a:r>
              <a:rPr lang="pt-BR" dirty="0"/>
              <a:t>A grande cidade metropolitana</a:t>
            </a:r>
            <a:br>
              <a:rPr lang="pt-BR" dirty="0"/>
            </a:br>
            <a:endParaRPr lang="pt-BR" dirty="0"/>
          </a:p>
        </p:txBody>
      </p:sp>
      <p:pic>
        <p:nvPicPr>
          <p:cNvPr id="5" name="Imagem 4">
            <a:extLst>
              <a:ext uri="{FF2B5EF4-FFF2-40B4-BE49-F238E27FC236}">
                <a16:creationId xmlns:a16="http://schemas.microsoft.com/office/drawing/2014/main" id="{AEDDEF7D-195C-4AC2-3A8B-7A2621D71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222" y="2806995"/>
            <a:ext cx="5324863" cy="3428779"/>
          </a:xfrm>
          <a:prstGeom prst="round2DiagRect">
            <a:avLst>
              <a:gd name="adj1" fmla="val 16667"/>
              <a:gd name="adj2" fmla="val 50000"/>
            </a:avLst>
          </a:prstGeom>
          <a:ln w="88900" cap="sq">
            <a:solidFill>
              <a:srgbClr val="FFFFFF"/>
            </a:solidFill>
            <a:miter lim="800000"/>
          </a:ln>
          <a:effectLst>
            <a:outerShdw blurRad="254000" algn="tl" rotWithShape="0">
              <a:srgbClr val="000000">
                <a:alpha val="43000"/>
              </a:srgbClr>
            </a:outerShdw>
          </a:effectLst>
        </p:spPr>
      </p:pic>
      <p:pic>
        <p:nvPicPr>
          <p:cNvPr id="9" name="Imagem 8">
            <a:extLst>
              <a:ext uri="{FF2B5EF4-FFF2-40B4-BE49-F238E27FC236}">
                <a16:creationId xmlns:a16="http://schemas.microsoft.com/office/drawing/2014/main" id="{4FF7AA08-70DF-E74A-B1F5-020C687B9D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403" y="1775749"/>
            <a:ext cx="5134969" cy="3348000"/>
          </a:xfrm>
          <a:prstGeom prst="round2DiagRect">
            <a:avLst>
              <a:gd name="adj1" fmla="val 50000"/>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38693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2">
            <a:extLst>
              <a:ext uri="{FF2B5EF4-FFF2-40B4-BE49-F238E27FC236}">
                <a16:creationId xmlns:a16="http://schemas.microsoft.com/office/drawing/2014/main" id="{52679C98-9EFB-C4D6-1440-C754601231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099" y="1382233"/>
            <a:ext cx="4781106" cy="2711302"/>
          </a:xfrm>
          <a:prstGeom prst="rect">
            <a:avLst/>
          </a:prstGeom>
          <a:ln>
            <a:noFill/>
          </a:ln>
          <a:effectLst>
            <a:softEdge rad="112500"/>
          </a:effectLst>
        </p:spPr>
      </p:pic>
      <p:pic>
        <p:nvPicPr>
          <p:cNvPr id="27" name="Imagem 26">
            <a:extLst>
              <a:ext uri="{FF2B5EF4-FFF2-40B4-BE49-F238E27FC236}">
                <a16:creationId xmlns:a16="http://schemas.microsoft.com/office/drawing/2014/main" id="{1EE84A0D-05E0-6216-5944-F19FC5215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057" y="1382233"/>
            <a:ext cx="4408966" cy="2711302"/>
          </a:xfrm>
          <a:prstGeom prst="rect">
            <a:avLst/>
          </a:prstGeom>
          <a:ln>
            <a:noFill/>
          </a:ln>
          <a:effectLst>
            <a:softEdge rad="112500"/>
          </a:effectLst>
        </p:spPr>
      </p:pic>
      <p:sp>
        <p:nvSpPr>
          <p:cNvPr id="28" name="Retângulo 27">
            <a:extLst>
              <a:ext uri="{FF2B5EF4-FFF2-40B4-BE49-F238E27FC236}">
                <a16:creationId xmlns:a16="http://schemas.microsoft.com/office/drawing/2014/main" id="{CBC3E4E9-E8FB-2883-D0B6-BEE10493257A}"/>
              </a:ext>
            </a:extLst>
          </p:cNvPr>
          <p:cNvSpPr/>
          <p:nvPr/>
        </p:nvSpPr>
        <p:spPr>
          <a:xfrm>
            <a:off x="489099" y="243997"/>
            <a:ext cx="4781106" cy="923330"/>
          </a:xfrm>
          <a:prstGeom prst="rect">
            <a:avLst/>
          </a:prstGeom>
          <a:noFill/>
        </p:spPr>
        <p:txBody>
          <a:bodyPr wrap="square" lIns="91440" tIns="45720" rIns="91440" bIns="45720">
            <a:spAutoFit/>
          </a:bodyPr>
          <a:lstStyle/>
          <a:p>
            <a:pPr algn="ctr"/>
            <a:r>
              <a:rPr lang="pt-BR"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p>
        </p:txBody>
      </p:sp>
      <p:sp>
        <p:nvSpPr>
          <p:cNvPr id="29" name="Retângulo 28">
            <a:extLst>
              <a:ext uri="{FF2B5EF4-FFF2-40B4-BE49-F238E27FC236}">
                <a16:creationId xmlns:a16="http://schemas.microsoft.com/office/drawing/2014/main" id="{8753E100-E648-CDCC-74FC-52FA57102D4A}"/>
              </a:ext>
            </a:extLst>
          </p:cNvPr>
          <p:cNvSpPr/>
          <p:nvPr/>
        </p:nvSpPr>
        <p:spPr>
          <a:xfrm>
            <a:off x="489099" y="643838"/>
            <a:ext cx="4781106" cy="430887"/>
          </a:xfrm>
          <a:prstGeom prst="rect">
            <a:avLst/>
          </a:prstGeom>
          <a:noFill/>
        </p:spPr>
        <p:txBody>
          <a:bodyPr wrap="square" lIns="91440" tIns="45720" rIns="91440" bIns="45720">
            <a:spAutoFit/>
          </a:bodyPr>
          <a:lstStyle/>
          <a:p>
            <a:pPr algn="ctr"/>
            <a:r>
              <a:rPr lang="pt-BR" sz="2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Urbanização</a:t>
            </a:r>
            <a:endParaRPr lang="pt-BR"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0" name="Retângulo 29">
            <a:extLst>
              <a:ext uri="{FF2B5EF4-FFF2-40B4-BE49-F238E27FC236}">
                <a16:creationId xmlns:a16="http://schemas.microsoft.com/office/drawing/2014/main" id="{8D1A6008-5E1D-31FA-6726-C86E3BA0A988}"/>
              </a:ext>
            </a:extLst>
          </p:cNvPr>
          <p:cNvSpPr/>
          <p:nvPr/>
        </p:nvSpPr>
        <p:spPr>
          <a:xfrm>
            <a:off x="6702057" y="643837"/>
            <a:ext cx="4781105" cy="430887"/>
          </a:xfrm>
          <a:prstGeom prst="rect">
            <a:avLst/>
          </a:prstGeom>
          <a:noFill/>
        </p:spPr>
        <p:txBody>
          <a:bodyPr wrap="square" lIns="91440" tIns="45720" rIns="91440" bIns="45720">
            <a:spAutoFit/>
          </a:bodyPr>
          <a:lstStyle/>
          <a:p>
            <a:pPr algn="ctr"/>
            <a:r>
              <a:rPr lang="pt-BR" sz="2200" b="1" dirty="0">
                <a:ln w="9525">
                  <a:solidFill>
                    <a:schemeClr val="bg1"/>
                  </a:solidFill>
                  <a:prstDash val="solid"/>
                </a:ln>
                <a:solidFill>
                  <a:schemeClr val="accent6"/>
                </a:solidFill>
                <a:effectLst>
                  <a:outerShdw blurRad="12700" dist="38100" dir="2700000" algn="tl" rotWithShape="0">
                    <a:schemeClr val="accent5">
                      <a:lumMod val="60000"/>
                      <a:lumOff val="40000"/>
                    </a:schemeClr>
                  </a:outerShdw>
                </a:effectLst>
              </a:rPr>
              <a:t>Vegetação</a:t>
            </a:r>
          </a:p>
        </p:txBody>
      </p:sp>
      <p:pic>
        <p:nvPicPr>
          <p:cNvPr id="32" name="Imagem 31">
            <a:extLst>
              <a:ext uri="{FF2B5EF4-FFF2-40B4-BE49-F238E27FC236}">
                <a16:creationId xmlns:a16="http://schemas.microsoft.com/office/drawing/2014/main" id="{2C2FF229-2752-A62D-B57F-697960C6B3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099" y="4308441"/>
            <a:ext cx="4781106" cy="2430958"/>
          </a:xfrm>
          <a:prstGeom prst="rect">
            <a:avLst/>
          </a:prstGeom>
          <a:ln>
            <a:noFill/>
          </a:ln>
          <a:effectLst>
            <a:outerShdw blurRad="292100" dist="139700" dir="2700000" algn="tl" rotWithShape="0">
              <a:srgbClr val="333333">
                <a:alpha val="65000"/>
              </a:srgbClr>
            </a:outerShdw>
          </a:effectLst>
        </p:spPr>
      </p:pic>
      <p:pic>
        <p:nvPicPr>
          <p:cNvPr id="36" name="Imagem 35">
            <a:extLst>
              <a:ext uri="{FF2B5EF4-FFF2-40B4-BE49-F238E27FC236}">
                <a16:creationId xmlns:a16="http://schemas.microsoft.com/office/drawing/2014/main" id="{9D90E67E-D578-F4F9-D5FB-7361FBC889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0027" y="4308441"/>
            <a:ext cx="4340996" cy="24309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11158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5ADE2051-87CD-C91C-E398-C81A86C29320}"/>
              </a:ext>
            </a:extLst>
          </p:cNvPr>
          <p:cNvSpPr txBox="1"/>
          <p:nvPr/>
        </p:nvSpPr>
        <p:spPr>
          <a:xfrm>
            <a:off x="786809" y="808074"/>
            <a:ext cx="5050465" cy="400110"/>
          </a:xfrm>
          <a:prstGeom prst="rect">
            <a:avLst/>
          </a:prstGeom>
          <a:noFill/>
        </p:spPr>
        <p:txBody>
          <a:bodyPr wrap="square" rtlCol="0">
            <a:spAutoFit/>
          </a:bodyPr>
          <a:lstStyle/>
          <a:p>
            <a:pPr algn="ctr"/>
            <a:r>
              <a:rPr lang="pt-BR" sz="2000" b="0" i="0" u="none" strike="noStrike" dirty="0">
                <a:solidFill>
                  <a:srgbClr val="000000"/>
                </a:solidFill>
                <a:effectLst/>
                <a:latin typeface="Lora" panose="020B0604020202020204" pitchFamily="2" charset="0"/>
              </a:rPr>
              <a:t>Lei Federal n°9985/2000</a:t>
            </a:r>
            <a:endParaRPr lang="pt-BR" sz="2000" dirty="0"/>
          </a:p>
        </p:txBody>
      </p:sp>
      <p:sp>
        <p:nvSpPr>
          <p:cNvPr id="5" name="CaixaDeTexto 4">
            <a:extLst>
              <a:ext uri="{FF2B5EF4-FFF2-40B4-BE49-F238E27FC236}">
                <a16:creationId xmlns:a16="http://schemas.microsoft.com/office/drawing/2014/main" id="{E210D1B5-5C7A-7161-14C6-54CDD9B8E5E1}"/>
              </a:ext>
            </a:extLst>
          </p:cNvPr>
          <p:cNvSpPr txBox="1"/>
          <p:nvPr/>
        </p:nvSpPr>
        <p:spPr>
          <a:xfrm>
            <a:off x="786809" y="1520455"/>
            <a:ext cx="5050465" cy="1754326"/>
          </a:xfrm>
          <a:prstGeom prst="rect">
            <a:avLst/>
          </a:prstGeom>
          <a:noFill/>
        </p:spPr>
        <p:txBody>
          <a:bodyPr wrap="square" rtlCol="0">
            <a:spAutoFit/>
          </a:bodyPr>
          <a:lstStyle/>
          <a:p>
            <a:r>
              <a:rPr lang="pt-BR" sz="1800" b="0" i="0" u="none" strike="noStrike" dirty="0">
                <a:solidFill>
                  <a:srgbClr val="000000"/>
                </a:solidFill>
                <a:effectLst/>
                <a:latin typeface="Lora" pitchFamily="2" charset="0"/>
              </a:rPr>
              <a:t>a variabilidade de organismos vivos de todas as origens compreendendo, dentre outros, os ecossistemas aquáticos e os complexos ecológicos que fazem parte, compreendendo ainda a diversidade dentro de espécies, entre espécies e ecossistemas</a:t>
            </a:r>
            <a:endParaRPr lang="pt-BR" dirty="0"/>
          </a:p>
        </p:txBody>
      </p:sp>
      <p:sp>
        <p:nvSpPr>
          <p:cNvPr id="6" name="CaixaDeTexto 5">
            <a:extLst>
              <a:ext uri="{FF2B5EF4-FFF2-40B4-BE49-F238E27FC236}">
                <a16:creationId xmlns:a16="http://schemas.microsoft.com/office/drawing/2014/main" id="{1F4DDE0E-2C75-F782-E0B9-301A7A908F4C}"/>
              </a:ext>
            </a:extLst>
          </p:cNvPr>
          <p:cNvSpPr txBox="1"/>
          <p:nvPr/>
        </p:nvSpPr>
        <p:spPr>
          <a:xfrm>
            <a:off x="606056" y="3943006"/>
            <a:ext cx="5050465" cy="492443"/>
          </a:xfrm>
          <a:prstGeom prst="rect">
            <a:avLst/>
          </a:prstGeom>
          <a:noFill/>
        </p:spPr>
        <p:txBody>
          <a:bodyPr wrap="square" rtlCol="0">
            <a:spAutoFit/>
          </a:bodyPr>
          <a:lstStyle/>
          <a:p>
            <a:pPr algn="ctr"/>
            <a:r>
              <a:rPr lang="pt-BR" sz="2600" dirty="0">
                <a:solidFill>
                  <a:schemeClr val="accent6"/>
                </a:solidFill>
              </a:rPr>
              <a:t>Conservação Da Natureza</a:t>
            </a:r>
          </a:p>
        </p:txBody>
      </p:sp>
      <p:pic>
        <p:nvPicPr>
          <p:cNvPr id="10" name="Imagem 9">
            <a:extLst>
              <a:ext uri="{FF2B5EF4-FFF2-40B4-BE49-F238E27FC236}">
                <a16:creationId xmlns:a16="http://schemas.microsoft.com/office/drawing/2014/main" id="{D198CB60-CD7F-C56E-8FF9-F62A1006C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965" y="4901609"/>
            <a:ext cx="2812645" cy="15948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CaixaDeTexto 10">
            <a:extLst>
              <a:ext uri="{FF2B5EF4-FFF2-40B4-BE49-F238E27FC236}">
                <a16:creationId xmlns:a16="http://schemas.microsoft.com/office/drawing/2014/main" id="{3AA59575-241F-854B-FAB1-2C931E26EFBA}"/>
              </a:ext>
            </a:extLst>
          </p:cNvPr>
          <p:cNvSpPr txBox="1"/>
          <p:nvPr/>
        </p:nvSpPr>
        <p:spPr>
          <a:xfrm>
            <a:off x="7836195" y="808074"/>
            <a:ext cx="3568996" cy="400110"/>
          </a:xfrm>
          <a:prstGeom prst="rect">
            <a:avLst/>
          </a:prstGeom>
          <a:noFill/>
        </p:spPr>
        <p:txBody>
          <a:bodyPr wrap="square" rtlCol="0">
            <a:spAutoFit/>
          </a:bodyPr>
          <a:lstStyle/>
          <a:p>
            <a:pPr algn="ctr"/>
            <a:r>
              <a:rPr lang="pt-BR" sz="2000" dirty="0"/>
              <a:t>Áreas Verdes diminuindo</a:t>
            </a:r>
          </a:p>
        </p:txBody>
      </p:sp>
      <p:pic>
        <p:nvPicPr>
          <p:cNvPr id="13" name="Imagem 12">
            <a:extLst>
              <a:ext uri="{FF2B5EF4-FFF2-40B4-BE49-F238E27FC236}">
                <a16:creationId xmlns:a16="http://schemas.microsoft.com/office/drawing/2014/main" id="{1EE22078-A4EE-88A5-21BD-950138881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9130" y="1326055"/>
            <a:ext cx="2143125" cy="2143125"/>
          </a:xfrm>
          <a:prstGeom prst="rect">
            <a:avLst/>
          </a:prstGeom>
        </p:spPr>
      </p:pic>
      <p:pic>
        <p:nvPicPr>
          <p:cNvPr id="19" name="Imagem 18">
            <a:extLst>
              <a:ext uri="{FF2B5EF4-FFF2-40B4-BE49-F238E27FC236}">
                <a16:creationId xmlns:a16="http://schemas.microsoft.com/office/drawing/2014/main" id="{CC872F38-57BB-225D-B53B-33683C517D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4039" y="4473553"/>
            <a:ext cx="3473303" cy="1730449"/>
          </a:xfrm>
          <a:prstGeom prst="rect">
            <a:avLst/>
          </a:prstGeom>
        </p:spPr>
      </p:pic>
      <p:sp>
        <p:nvSpPr>
          <p:cNvPr id="20" name="CaixaDeTexto 19">
            <a:extLst>
              <a:ext uri="{FF2B5EF4-FFF2-40B4-BE49-F238E27FC236}">
                <a16:creationId xmlns:a16="http://schemas.microsoft.com/office/drawing/2014/main" id="{F330A9A6-3D47-5ECF-F61C-2BE2FD873D4E}"/>
              </a:ext>
            </a:extLst>
          </p:cNvPr>
          <p:cNvSpPr txBox="1"/>
          <p:nvPr/>
        </p:nvSpPr>
        <p:spPr>
          <a:xfrm>
            <a:off x="8160483" y="3789117"/>
            <a:ext cx="3244707" cy="400110"/>
          </a:xfrm>
          <a:prstGeom prst="rect">
            <a:avLst/>
          </a:prstGeom>
          <a:noFill/>
        </p:spPr>
        <p:txBody>
          <a:bodyPr wrap="square" rtlCol="0">
            <a:spAutoFit/>
          </a:bodyPr>
          <a:lstStyle/>
          <a:p>
            <a:r>
              <a:rPr lang="pt-BR" sz="2000" dirty="0"/>
              <a:t>Urbanização Aumentando</a:t>
            </a:r>
          </a:p>
        </p:txBody>
      </p:sp>
    </p:spTree>
    <p:extLst>
      <p:ext uri="{BB962C8B-B14F-4D97-AF65-F5344CB8AC3E}">
        <p14:creationId xmlns:p14="http://schemas.microsoft.com/office/powerpoint/2010/main" val="1685883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6E8F5-A6E5-7906-2924-4EC0985578DD}"/>
              </a:ext>
            </a:extLst>
          </p:cNvPr>
          <p:cNvSpPr>
            <a:spLocks noGrp="1"/>
          </p:cNvSpPr>
          <p:nvPr>
            <p:ph type="title"/>
          </p:nvPr>
        </p:nvSpPr>
        <p:spPr>
          <a:xfrm>
            <a:off x="444795" y="105404"/>
            <a:ext cx="7832531" cy="617610"/>
          </a:xfrm>
        </p:spPr>
        <p:txBody>
          <a:bodyPr>
            <a:normAutofit fontScale="90000"/>
          </a:bodyPr>
          <a:lstStyle/>
          <a:p>
            <a:r>
              <a:rPr lang="pt-BR" sz="3000" dirty="0"/>
              <a:t>Algumas causas de toda essa perda da Biodiversidade:</a:t>
            </a:r>
          </a:p>
        </p:txBody>
      </p:sp>
      <p:pic>
        <p:nvPicPr>
          <p:cNvPr id="5" name="Imagem 4">
            <a:extLst>
              <a:ext uri="{FF2B5EF4-FFF2-40B4-BE49-F238E27FC236}">
                <a16:creationId xmlns:a16="http://schemas.microsoft.com/office/drawing/2014/main" id="{4A03D5A7-586F-FA60-43C7-CCAF6C8334A8}"/>
              </a:ext>
            </a:extLst>
          </p:cNvPr>
          <p:cNvPicPr>
            <a:picLocks noChangeAspect="1"/>
          </p:cNvPicPr>
          <p:nvPr/>
        </p:nvPicPr>
        <p:blipFill>
          <a:blip r:embed="rId2"/>
          <a:stretch>
            <a:fillRect/>
          </a:stretch>
        </p:blipFill>
        <p:spPr>
          <a:xfrm>
            <a:off x="586442" y="1324197"/>
            <a:ext cx="3443298" cy="21005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CaixaDeTexto 5">
            <a:extLst>
              <a:ext uri="{FF2B5EF4-FFF2-40B4-BE49-F238E27FC236}">
                <a16:creationId xmlns:a16="http://schemas.microsoft.com/office/drawing/2014/main" id="{221B2D1C-EBEE-73B4-D3FA-359F0A9545A4}"/>
              </a:ext>
            </a:extLst>
          </p:cNvPr>
          <p:cNvSpPr txBox="1"/>
          <p:nvPr/>
        </p:nvSpPr>
        <p:spPr>
          <a:xfrm>
            <a:off x="1425589" y="910899"/>
            <a:ext cx="1765004" cy="369332"/>
          </a:xfrm>
          <a:prstGeom prst="rect">
            <a:avLst/>
          </a:prstGeom>
          <a:noFill/>
        </p:spPr>
        <p:txBody>
          <a:bodyPr wrap="square" rtlCol="0">
            <a:spAutoFit/>
          </a:bodyPr>
          <a:lstStyle/>
          <a:p>
            <a:pPr algn="ctr"/>
            <a:r>
              <a:rPr lang="pt-BR" dirty="0"/>
              <a:t>Clima</a:t>
            </a:r>
          </a:p>
        </p:txBody>
      </p:sp>
      <p:sp>
        <p:nvSpPr>
          <p:cNvPr id="7" name="CaixaDeTexto 6">
            <a:extLst>
              <a:ext uri="{FF2B5EF4-FFF2-40B4-BE49-F238E27FC236}">
                <a16:creationId xmlns:a16="http://schemas.microsoft.com/office/drawing/2014/main" id="{87721B4B-A7C6-94B4-21CE-1DDF9193C3C4}"/>
              </a:ext>
            </a:extLst>
          </p:cNvPr>
          <p:cNvSpPr txBox="1"/>
          <p:nvPr/>
        </p:nvSpPr>
        <p:spPr>
          <a:xfrm>
            <a:off x="1425589" y="3716660"/>
            <a:ext cx="1765004" cy="369332"/>
          </a:xfrm>
          <a:prstGeom prst="rect">
            <a:avLst/>
          </a:prstGeom>
          <a:noFill/>
        </p:spPr>
        <p:txBody>
          <a:bodyPr wrap="square" rtlCol="0">
            <a:spAutoFit/>
          </a:bodyPr>
          <a:lstStyle/>
          <a:p>
            <a:pPr algn="ctr"/>
            <a:r>
              <a:rPr lang="pt-BR" dirty="0"/>
              <a:t>Exploração</a:t>
            </a:r>
          </a:p>
        </p:txBody>
      </p:sp>
      <p:pic>
        <p:nvPicPr>
          <p:cNvPr id="9" name="Imagem 8">
            <a:extLst>
              <a:ext uri="{FF2B5EF4-FFF2-40B4-BE49-F238E27FC236}">
                <a16:creationId xmlns:a16="http://schemas.microsoft.com/office/drawing/2014/main" id="{A2204418-9039-83D2-DDA1-03AF3ACC7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442" y="4377867"/>
            <a:ext cx="3443298" cy="19963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CaixaDeTexto 12">
            <a:extLst>
              <a:ext uri="{FF2B5EF4-FFF2-40B4-BE49-F238E27FC236}">
                <a16:creationId xmlns:a16="http://schemas.microsoft.com/office/drawing/2014/main" id="{FE49F046-F4CD-1229-30C7-C467DF34A90E}"/>
              </a:ext>
            </a:extLst>
          </p:cNvPr>
          <p:cNvSpPr txBox="1"/>
          <p:nvPr/>
        </p:nvSpPr>
        <p:spPr>
          <a:xfrm>
            <a:off x="9116473" y="3716660"/>
            <a:ext cx="1765004" cy="646331"/>
          </a:xfrm>
          <a:prstGeom prst="rect">
            <a:avLst/>
          </a:prstGeom>
          <a:noFill/>
        </p:spPr>
        <p:txBody>
          <a:bodyPr wrap="square" rtlCol="0">
            <a:spAutoFit/>
          </a:bodyPr>
          <a:lstStyle/>
          <a:p>
            <a:pPr algn="ctr"/>
            <a:r>
              <a:rPr lang="pt-BR" dirty="0"/>
              <a:t>Destruição de Habitat</a:t>
            </a:r>
          </a:p>
        </p:txBody>
      </p:sp>
      <p:sp>
        <p:nvSpPr>
          <p:cNvPr id="14" name="CaixaDeTexto 13">
            <a:extLst>
              <a:ext uri="{FF2B5EF4-FFF2-40B4-BE49-F238E27FC236}">
                <a16:creationId xmlns:a16="http://schemas.microsoft.com/office/drawing/2014/main" id="{FDA250AF-AB59-4927-6ED1-891A3304EFA9}"/>
              </a:ext>
            </a:extLst>
          </p:cNvPr>
          <p:cNvSpPr txBox="1"/>
          <p:nvPr/>
        </p:nvSpPr>
        <p:spPr>
          <a:xfrm>
            <a:off x="8683609" y="587733"/>
            <a:ext cx="2630732" cy="646331"/>
          </a:xfrm>
          <a:prstGeom prst="rect">
            <a:avLst/>
          </a:prstGeom>
          <a:noFill/>
        </p:spPr>
        <p:txBody>
          <a:bodyPr wrap="square" rtlCol="0">
            <a:spAutoFit/>
          </a:bodyPr>
          <a:lstStyle/>
          <a:p>
            <a:pPr algn="ctr"/>
            <a:r>
              <a:rPr lang="pt-BR" dirty="0"/>
              <a:t>Introdução de Espécies Exóticas</a:t>
            </a:r>
          </a:p>
        </p:txBody>
      </p:sp>
      <p:sp>
        <p:nvSpPr>
          <p:cNvPr id="15" name="CaixaDeTexto 14">
            <a:extLst>
              <a:ext uri="{FF2B5EF4-FFF2-40B4-BE49-F238E27FC236}">
                <a16:creationId xmlns:a16="http://schemas.microsoft.com/office/drawing/2014/main" id="{E695228E-996C-A8C0-1157-39597A499D56}"/>
              </a:ext>
            </a:extLst>
          </p:cNvPr>
          <p:cNvSpPr txBox="1"/>
          <p:nvPr/>
        </p:nvSpPr>
        <p:spPr>
          <a:xfrm>
            <a:off x="5213498" y="1561795"/>
            <a:ext cx="1765004" cy="400110"/>
          </a:xfrm>
          <a:prstGeom prst="rect">
            <a:avLst/>
          </a:prstGeom>
          <a:noFill/>
        </p:spPr>
        <p:txBody>
          <a:bodyPr wrap="square" rtlCol="0">
            <a:spAutoFit/>
          </a:bodyPr>
          <a:lstStyle/>
          <a:p>
            <a:pPr algn="ctr"/>
            <a:r>
              <a:rPr lang="pt-BR" sz="2000" dirty="0"/>
              <a:t>Poluição</a:t>
            </a:r>
          </a:p>
        </p:txBody>
      </p:sp>
      <p:pic>
        <p:nvPicPr>
          <p:cNvPr id="17" name="Imagem 16">
            <a:extLst>
              <a:ext uri="{FF2B5EF4-FFF2-40B4-BE49-F238E27FC236}">
                <a16:creationId xmlns:a16="http://schemas.microsoft.com/office/drawing/2014/main" id="{C67B6D24-748F-5085-1DF3-05A33BD203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1525" y="2671762"/>
            <a:ext cx="3028950" cy="21005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Imagem 18">
            <a:extLst>
              <a:ext uri="{FF2B5EF4-FFF2-40B4-BE49-F238E27FC236}">
                <a16:creationId xmlns:a16="http://schemas.microsoft.com/office/drawing/2014/main" id="{193A7B2D-FACD-68E1-7482-D6BFAADDD1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7326" y="1355501"/>
            <a:ext cx="3443298" cy="18171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Imagem 20">
            <a:extLst>
              <a:ext uri="{FF2B5EF4-FFF2-40B4-BE49-F238E27FC236}">
                <a16:creationId xmlns:a16="http://schemas.microsoft.com/office/drawing/2014/main" id="{47182024-8C0E-96BE-22F0-4188507B7F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7326" y="4377867"/>
            <a:ext cx="3443298" cy="19963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43970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08A09A-E6E2-A165-2DDA-60BEDC4EBC20}"/>
              </a:ext>
            </a:extLst>
          </p:cNvPr>
          <p:cNvSpPr>
            <a:spLocks noGrp="1"/>
          </p:cNvSpPr>
          <p:nvPr>
            <p:ph type="title"/>
          </p:nvPr>
        </p:nvSpPr>
        <p:spPr>
          <a:xfrm>
            <a:off x="838200" y="365125"/>
            <a:ext cx="5892209" cy="793823"/>
          </a:xfrm>
        </p:spPr>
        <p:txBody>
          <a:bodyPr>
            <a:noAutofit/>
          </a:bodyPr>
          <a:lstStyle/>
          <a:p>
            <a:r>
              <a:rPr lang="pt-BR" sz="3000" dirty="0"/>
              <a:t>Consequências para nossa sociedade e para o planeta</a:t>
            </a:r>
          </a:p>
        </p:txBody>
      </p:sp>
      <p:sp>
        <p:nvSpPr>
          <p:cNvPr id="4" name="CaixaDeTexto 3">
            <a:extLst>
              <a:ext uri="{FF2B5EF4-FFF2-40B4-BE49-F238E27FC236}">
                <a16:creationId xmlns:a16="http://schemas.microsoft.com/office/drawing/2014/main" id="{E387B21A-095E-D296-BCE2-B3C4AB5079F8}"/>
              </a:ext>
            </a:extLst>
          </p:cNvPr>
          <p:cNvSpPr txBox="1"/>
          <p:nvPr/>
        </p:nvSpPr>
        <p:spPr>
          <a:xfrm>
            <a:off x="946298" y="1716841"/>
            <a:ext cx="3934046" cy="369332"/>
          </a:xfrm>
          <a:prstGeom prst="rect">
            <a:avLst/>
          </a:prstGeom>
          <a:noFill/>
        </p:spPr>
        <p:txBody>
          <a:bodyPr wrap="square" rtlCol="0">
            <a:spAutoFit/>
          </a:bodyPr>
          <a:lstStyle/>
          <a:p>
            <a:r>
              <a:rPr lang="pt-BR" dirty="0">
                <a:solidFill>
                  <a:srgbClr val="FFFF00"/>
                </a:solidFill>
              </a:rPr>
              <a:t>Grandes Plantações Comprometidas</a:t>
            </a:r>
          </a:p>
        </p:txBody>
      </p:sp>
      <p:sp>
        <p:nvSpPr>
          <p:cNvPr id="5" name="CaixaDeTexto 4">
            <a:extLst>
              <a:ext uri="{FF2B5EF4-FFF2-40B4-BE49-F238E27FC236}">
                <a16:creationId xmlns:a16="http://schemas.microsoft.com/office/drawing/2014/main" id="{B26CE8F1-F52F-FAA1-544C-E1FDE9808C5D}"/>
              </a:ext>
            </a:extLst>
          </p:cNvPr>
          <p:cNvSpPr txBox="1"/>
          <p:nvPr/>
        </p:nvSpPr>
        <p:spPr>
          <a:xfrm>
            <a:off x="7354850" y="1021954"/>
            <a:ext cx="3695257" cy="369332"/>
          </a:xfrm>
          <a:prstGeom prst="rect">
            <a:avLst/>
          </a:prstGeom>
          <a:noFill/>
        </p:spPr>
        <p:txBody>
          <a:bodyPr wrap="square" rtlCol="0">
            <a:spAutoFit/>
          </a:bodyPr>
          <a:lstStyle/>
          <a:p>
            <a:pPr algn="ctr"/>
            <a:r>
              <a:rPr lang="pt-BR" dirty="0">
                <a:solidFill>
                  <a:schemeClr val="accent4"/>
                </a:solidFill>
              </a:rPr>
              <a:t>Animais fora do seu habitat</a:t>
            </a:r>
          </a:p>
        </p:txBody>
      </p:sp>
      <p:pic>
        <p:nvPicPr>
          <p:cNvPr id="10" name="Imagem 9">
            <a:extLst>
              <a:ext uri="{FF2B5EF4-FFF2-40B4-BE49-F238E27FC236}">
                <a16:creationId xmlns:a16="http://schemas.microsoft.com/office/drawing/2014/main" id="{C5D23EF1-0ABC-8A30-D420-C46491EEB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907" y="2326493"/>
            <a:ext cx="3078698" cy="1821609"/>
          </a:xfrm>
          <a:prstGeom prst="rect">
            <a:avLst/>
          </a:prstGeom>
        </p:spPr>
      </p:pic>
      <p:pic>
        <p:nvPicPr>
          <p:cNvPr id="12" name="Imagem 11">
            <a:extLst>
              <a:ext uri="{FF2B5EF4-FFF2-40B4-BE49-F238E27FC236}">
                <a16:creationId xmlns:a16="http://schemas.microsoft.com/office/drawing/2014/main" id="{4EA58455-A81D-9616-0BB1-78C29CDBC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5468" y="1671803"/>
            <a:ext cx="3083442" cy="1565494"/>
          </a:xfrm>
          <a:prstGeom prst="rect">
            <a:avLst/>
          </a:prstGeom>
        </p:spPr>
      </p:pic>
      <p:pic>
        <p:nvPicPr>
          <p:cNvPr id="14" name="Imagem 13">
            <a:extLst>
              <a:ext uri="{FF2B5EF4-FFF2-40B4-BE49-F238E27FC236}">
                <a16:creationId xmlns:a16="http://schemas.microsoft.com/office/drawing/2014/main" id="{0BCA0117-63A3-B834-ED08-341688F1F3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5468" y="4003490"/>
            <a:ext cx="3078698" cy="2057069"/>
          </a:xfrm>
          <a:prstGeom prst="rect">
            <a:avLst/>
          </a:prstGeom>
        </p:spPr>
      </p:pic>
      <p:pic>
        <p:nvPicPr>
          <p:cNvPr id="16" name="Imagem 15">
            <a:extLst>
              <a:ext uri="{FF2B5EF4-FFF2-40B4-BE49-F238E27FC236}">
                <a16:creationId xmlns:a16="http://schemas.microsoft.com/office/drawing/2014/main" id="{92716F93-0837-5E63-BC6C-A4F7289FEB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298" y="4499114"/>
            <a:ext cx="3583172" cy="1993761"/>
          </a:xfrm>
          <a:prstGeom prst="rect">
            <a:avLst/>
          </a:prstGeom>
        </p:spPr>
      </p:pic>
      <p:sp>
        <p:nvSpPr>
          <p:cNvPr id="17" name="CaixaDeTexto 16">
            <a:extLst>
              <a:ext uri="{FF2B5EF4-FFF2-40B4-BE49-F238E27FC236}">
                <a16:creationId xmlns:a16="http://schemas.microsoft.com/office/drawing/2014/main" id="{B9022F3A-1839-E654-5C58-06421B420D41}"/>
              </a:ext>
            </a:extLst>
          </p:cNvPr>
          <p:cNvSpPr txBox="1"/>
          <p:nvPr/>
        </p:nvSpPr>
        <p:spPr>
          <a:xfrm>
            <a:off x="7785468" y="3429000"/>
            <a:ext cx="2464318" cy="369332"/>
          </a:xfrm>
          <a:prstGeom prst="rect">
            <a:avLst/>
          </a:prstGeom>
          <a:noFill/>
        </p:spPr>
        <p:txBody>
          <a:bodyPr wrap="square" rtlCol="0">
            <a:spAutoFit/>
          </a:bodyPr>
          <a:lstStyle/>
          <a:p>
            <a:r>
              <a:rPr lang="pt-BR" dirty="0">
                <a:solidFill>
                  <a:srgbClr val="FF0000"/>
                </a:solidFill>
              </a:rPr>
              <a:t>Perigo para eles e nós</a:t>
            </a:r>
          </a:p>
        </p:txBody>
      </p:sp>
    </p:spTree>
    <p:extLst>
      <p:ext uri="{BB962C8B-B14F-4D97-AF65-F5344CB8AC3E}">
        <p14:creationId xmlns:p14="http://schemas.microsoft.com/office/powerpoint/2010/main" val="501045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DA0EABEC-BE02-E047-D3C3-1C5505EB88BA}"/>
              </a:ext>
            </a:extLst>
          </p:cNvPr>
          <p:cNvSpPr txBox="1"/>
          <p:nvPr/>
        </p:nvSpPr>
        <p:spPr>
          <a:xfrm>
            <a:off x="3730256" y="318977"/>
            <a:ext cx="4731488" cy="553998"/>
          </a:xfrm>
          <a:prstGeom prst="rect">
            <a:avLst/>
          </a:prstGeom>
          <a:noFill/>
        </p:spPr>
        <p:txBody>
          <a:bodyPr wrap="square" rtlCol="0">
            <a:spAutoFit/>
          </a:bodyPr>
          <a:lstStyle/>
          <a:p>
            <a:r>
              <a:rPr lang="pt-BR" sz="3000" dirty="0"/>
              <a:t>Extinção e Cativeiro no Brasil</a:t>
            </a:r>
          </a:p>
        </p:txBody>
      </p:sp>
      <p:sp>
        <p:nvSpPr>
          <p:cNvPr id="5" name="CaixaDeTexto 4">
            <a:extLst>
              <a:ext uri="{FF2B5EF4-FFF2-40B4-BE49-F238E27FC236}">
                <a16:creationId xmlns:a16="http://schemas.microsoft.com/office/drawing/2014/main" id="{4C923F5C-32C4-49BC-EAF8-030A126BC603}"/>
              </a:ext>
            </a:extLst>
          </p:cNvPr>
          <p:cNvSpPr txBox="1"/>
          <p:nvPr/>
        </p:nvSpPr>
        <p:spPr>
          <a:xfrm>
            <a:off x="944526" y="1222744"/>
            <a:ext cx="2785730" cy="369332"/>
          </a:xfrm>
          <a:prstGeom prst="rect">
            <a:avLst/>
          </a:prstGeom>
          <a:noFill/>
        </p:spPr>
        <p:txBody>
          <a:bodyPr wrap="square" rtlCol="0">
            <a:spAutoFit/>
          </a:bodyPr>
          <a:lstStyle/>
          <a:p>
            <a:pPr algn="ctr"/>
            <a:r>
              <a:rPr lang="pt-BR" dirty="0"/>
              <a:t>Animais</a:t>
            </a:r>
          </a:p>
        </p:txBody>
      </p:sp>
      <p:sp>
        <p:nvSpPr>
          <p:cNvPr id="6" name="CaixaDeTexto 5">
            <a:extLst>
              <a:ext uri="{FF2B5EF4-FFF2-40B4-BE49-F238E27FC236}">
                <a16:creationId xmlns:a16="http://schemas.microsoft.com/office/drawing/2014/main" id="{2D0D00B2-2B21-0292-4F2F-61BC1CDFA7A2}"/>
              </a:ext>
            </a:extLst>
          </p:cNvPr>
          <p:cNvSpPr txBox="1"/>
          <p:nvPr/>
        </p:nvSpPr>
        <p:spPr>
          <a:xfrm>
            <a:off x="8461744" y="1222744"/>
            <a:ext cx="2785730" cy="369332"/>
          </a:xfrm>
          <a:prstGeom prst="rect">
            <a:avLst/>
          </a:prstGeom>
          <a:noFill/>
        </p:spPr>
        <p:txBody>
          <a:bodyPr wrap="square" rtlCol="0">
            <a:spAutoFit/>
          </a:bodyPr>
          <a:lstStyle/>
          <a:p>
            <a:pPr algn="ctr"/>
            <a:r>
              <a:rPr lang="pt-BR" dirty="0"/>
              <a:t>Plantas</a:t>
            </a:r>
          </a:p>
        </p:txBody>
      </p:sp>
      <p:pic>
        <p:nvPicPr>
          <p:cNvPr id="12" name="Imagem 11">
            <a:extLst>
              <a:ext uri="{FF2B5EF4-FFF2-40B4-BE49-F238E27FC236}">
                <a16:creationId xmlns:a16="http://schemas.microsoft.com/office/drawing/2014/main" id="{786A881A-AF6B-B69D-4FA3-95960BD8D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807" y="1941845"/>
            <a:ext cx="3085168" cy="1752845"/>
          </a:xfrm>
          <a:prstGeom prst="rect">
            <a:avLst/>
          </a:prstGeom>
        </p:spPr>
      </p:pic>
      <p:pic>
        <p:nvPicPr>
          <p:cNvPr id="14" name="Imagem 13">
            <a:extLst>
              <a:ext uri="{FF2B5EF4-FFF2-40B4-BE49-F238E27FC236}">
                <a16:creationId xmlns:a16="http://schemas.microsoft.com/office/drawing/2014/main" id="{489A27EF-C2E3-E7E2-2C23-70EDCDCCB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2025" y="1941845"/>
            <a:ext cx="3085168" cy="1752845"/>
          </a:xfrm>
          <a:prstGeom prst="rect">
            <a:avLst/>
          </a:prstGeom>
        </p:spPr>
      </p:pic>
      <p:graphicFrame>
        <p:nvGraphicFramePr>
          <p:cNvPr id="16" name="Tabela 15">
            <a:extLst>
              <a:ext uri="{FF2B5EF4-FFF2-40B4-BE49-F238E27FC236}">
                <a16:creationId xmlns:a16="http://schemas.microsoft.com/office/drawing/2014/main" id="{DDD0216A-39D0-7E2A-469A-D5667B22E65A}"/>
              </a:ext>
            </a:extLst>
          </p:cNvPr>
          <p:cNvGraphicFramePr>
            <a:graphicFrameLocks noGrp="1"/>
          </p:cNvGraphicFramePr>
          <p:nvPr>
            <p:extLst>
              <p:ext uri="{D42A27DB-BD31-4B8C-83A1-F6EECF244321}">
                <p14:modId xmlns:p14="http://schemas.microsoft.com/office/powerpoint/2010/main" val="2527685559"/>
              </p:ext>
            </p:extLst>
          </p:nvPr>
        </p:nvGraphicFramePr>
        <p:xfrm>
          <a:off x="935665" y="4194653"/>
          <a:ext cx="2739361" cy="1018777"/>
        </p:xfrm>
        <a:graphic>
          <a:graphicData uri="http://schemas.openxmlformats.org/drawingml/2006/table">
            <a:tbl>
              <a:tblPr>
                <a:tableStyleId>{5C22544A-7EE6-4342-B048-85BDC9FD1C3A}</a:tableStyleId>
              </a:tblPr>
              <a:tblGrid>
                <a:gridCol w="1290071">
                  <a:extLst>
                    <a:ext uri="{9D8B030D-6E8A-4147-A177-3AD203B41FA5}">
                      <a16:colId xmlns:a16="http://schemas.microsoft.com/office/drawing/2014/main" val="2295163708"/>
                    </a:ext>
                  </a:extLst>
                </a:gridCol>
                <a:gridCol w="789657">
                  <a:extLst>
                    <a:ext uri="{9D8B030D-6E8A-4147-A177-3AD203B41FA5}">
                      <a16:colId xmlns:a16="http://schemas.microsoft.com/office/drawing/2014/main" val="2598480927"/>
                    </a:ext>
                  </a:extLst>
                </a:gridCol>
                <a:gridCol w="659633">
                  <a:extLst>
                    <a:ext uri="{9D8B030D-6E8A-4147-A177-3AD203B41FA5}">
                      <a16:colId xmlns:a16="http://schemas.microsoft.com/office/drawing/2014/main" val="295962604"/>
                    </a:ext>
                  </a:extLst>
                </a:gridCol>
              </a:tblGrid>
              <a:tr h="310668">
                <a:tc>
                  <a:txBody>
                    <a:bodyPr/>
                    <a:lstStyle/>
                    <a:p>
                      <a:pPr algn="ctr" fontAlgn="b"/>
                      <a:r>
                        <a:rPr lang="pt-BR" sz="1400" u="none" strike="noStrike" dirty="0">
                          <a:effectLst/>
                        </a:rPr>
                        <a:t>Espécies de Animais</a:t>
                      </a:r>
                      <a:endParaRPr lang="pt-BR"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pt-BR" sz="1400" u="none" strike="noStrike" dirty="0">
                          <a:effectLst/>
                        </a:rPr>
                        <a:t>em extinção</a:t>
                      </a:r>
                      <a:endParaRPr lang="pt-BR"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pt-BR" sz="1400" u="none" strike="noStrike" dirty="0">
                          <a:effectLst/>
                        </a:rPr>
                        <a:t>Em perigo</a:t>
                      </a:r>
                      <a:endParaRPr lang="pt-BR"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83570455"/>
                  </a:ext>
                </a:extLst>
              </a:tr>
              <a:tr h="582532">
                <a:tc>
                  <a:txBody>
                    <a:bodyPr/>
                    <a:lstStyle/>
                    <a:p>
                      <a:pPr algn="ctr" fontAlgn="b"/>
                      <a:r>
                        <a:rPr lang="pt-BR" sz="1200" u="none" strike="noStrike">
                          <a:effectLst/>
                        </a:rPr>
                        <a:t>117.096</a:t>
                      </a:r>
                      <a:endParaRPr lang="pt-BR" sz="1200" b="0" i="0" u="none" strike="noStrike">
                        <a:solidFill>
                          <a:srgbClr val="495057"/>
                        </a:solidFill>
                        <a:effectLst/>
                        <a:latin typeface="Calibri" panose="020F0502020204030204" pitchFamily="34" charset="0"/>
                      </a:endParaRPr>
                    </a:p>
                  </a:txBody>
                  <a:tcPr marL="9525" marR="9525" marT="9525" marB="0" anchor="b"/>
                </a:tc>
                <a:tc>
                  <a:txBody>
                    <a:bodyPr/>
                    <a:lstStyle/>
                    <a:p>
                      <a:pPr algn="ctr" fontAlgn="b"/>
                      <a:r>
                        <a:rPr lang="pt-BR" sz="1100" u="none" strike="noStrike" dirty="0">
                          <a:effectLst/>
                        </a:rPr>
                        <a:t>784</a:t>
                      </a:r>
                      <a:endParaRPr lang="pt-BR"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pt-BR" sz="1100" u="none" strike="noStrike" dirty="0">
                          <a:effectLst/>
                        </a:rPr>
                        <a:t>213</a:t>
                      </a:r>
                      <a:endParaRPr lang="pt-BR"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7844645"/>
                  </a:ext>
                </a:extLst>
              </a:tr>
            </a:tbl>
          </a:graphicData>
        </a:graphic>
      </p:graphicFrame>
      <p:graphicFrame>
        <p:nvGraphicFramePr>
          <p:cNvPr id="17" name="Tabela 16">
            <a:extLst>
              <a:ext uri="{FF2B5EF4-FFF2-40B4-BE49-F238E27FC236}">
                <a16:creationId xmlns:a16="http://schemas.microsoft.com/office/drawing/2014/main" id="{8F454B76-434D-22B7-C8A8-E0935454C355}"/>
              </a:ext>
            </a:extLst>
          </p:cNvPr>
          <p:cNvGraphicFramePr>
            <a:graphicFrameLocks noGrp="1"/>
          </p:cNvGraphicFramePr>
          <p:nvPr>
            <p:extLst>
              <p:ext uri="{D42A27DB-BD31-4B8C-83A1-F6EECF244321}">
                <p14:modId xmlns:p14="http://schemas.microsoft.com/office/powerpoint/2010/main" val="4131675482"/>
              </p:ext>
            </p:extLst>
          </p:nvPr>
        </p:nvGraphicFramePr>
        <p:xfrm>
          <a:off x="8312025" y="4194653"/>
          <a:ext cx="3252530" cy="1018776"/>
        </p:xfrm>
        <a:graphic>
          <a:graphicData uri="http://schemas.openxmlformats.org/drawingml/2006/table">
            <a:tbl>
              <a:tblPr>
                <a:tableStyleId>{5C22544A-7EE6-4342-B048-85BDC9FD1C3A}</a:tableStyleId>
              </a:tblPr>
              <a:tblGrid>
                <a:gridCol w="1320065">
                  <a:extLst>
                    <a:ext uri="{9D8B030D-6E8A-4147-A177-3AD203B41FA5}">
                      <a16:colId xmlns:a16="http://schemas.microsoft.com/office/drawing/2014/main" val="271464810"/>
                    </a:ext>
                  </a:extLst>
                </a:gridCol>
                <a:gridCol w="1360891">
                  <a:extLst>
                    <a:ext uri="{9D8B030D-6E8A-4147-A177-3AD203B41FA5}">
                      <a16:colId xmlns:a16="http://schemas.microsoft.com/office/drawing/2014/main" val="1752702470"/>
                    </a:ext>
                  </a:extLst>
                </a:gridCol>
                <a:gridCol w="571574">
                  <a:extLst>
                    <a:ext uri="{9D8B030D-6E8A-4147-A177-3AD203B41FA5}">
                      <a16:colId xmlns:a16="http://schemas.microsoft.com/office/drawing/2014/main" val="253078602"/>
                    </a:ext>
                  </a:extLst>
                </a:gridCol>
              </a:tblGrid>
              <a:tr h="659047">
                <a:tc>
                  <a:txBody>
                    <a:bodyPr/>
                    <a:lstStyle/>
                    <a:p>
                      <a:pPr algn="ctr" fontAlgn="b"/>
                      <a:r>
                        <a:rPr lang="pt-BR" sz="1400" u="none" strike="noStrike" dirty="0">
                          <a:effectLst/>
                        </a:rPr>
                        <a:t>Espécies de Plantas</a:t>
                      </a:r>
                      <a:endParaRPr lang="pt-BR"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pt-BR" sz="1400" u="none" strike="noStrike" dirty="0">
                          <a:effectLst/>
                        </a:rPr>
                        <a:t>Plantas em extinção</a:t>
                      </a:r>
                      <a:endParaRPr lang="pt-BR"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pt-BR" sz="1400" u="none" strike="noStrike" dirty="0">
                          <a:effectLst/>
                        </a:rPr>
                        <a:t>Em perigo</a:t>
                      </a:r>
                      <a:endParaRPr lang="pt-BR"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16657446"/>
                  </a:ext>
                </a:extLst>
              </a:tr>
              <a:tr h="359729">
                <a:tc>
                  <a:txBody>
                    <a:bodyPr/>
                    <a:lstStyle/>
                    <a:p>
                      <a:pPr algn="ctr" fontAlgn="b"/>
                      <a:r>
                        <a:rPr lang="pt-BR" sz="1200" u="none" strike="noStrike">
                          <a:effectLst/>
                        </a:rPr>
                        <a:t>49.168</a:t>
                      </a:r>
                      <a:endParaRPr lang="pt-BR" sz="1200" b="0" i="0" u="none" strike="noStrike">
                        <a:solidFill>
                          <a:srgbClr val="495057"/>
                        </a:solidFill>
                        <a:effectLst/>
                        <a:latin typeface="Calibri" panose="020F0502020204030204" pitchFamily="34" charset="0"/>
                      </a:endParaRPr>
                    </a:p>
                  </a:txBody>
                  <a:tcPr marL="9525" marR="9525" marT="9525" marB="0" anchor="b"/>
                </a:tc>
                <a:tc>
                  <a:txBody>
                    <a:bodyPr/>
                    <a:lstStyle/>
                    <a:p>
                      <a:pPr algn="ctr" fontAlgn="b"/>
                      <a:r>
                        <a:rPr lang="pt-BR" sz="1100" u="none" strike="noStrike">
                          <a:effectLst/>
                        </a:rPr>
                        <a:t>1974</a:t>
                      </a:r>
                      <a:endParaRPr lang="pt-B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pt-BR" sz="1100" u="none" strike="noStrike" dirty="0">
                          <a:effectLst/>
                        </a:rPr>
                        <a:t>19667</a:t>
                      </a:r>
                      <a:endParaRPr lang="pt-BR"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63236506"/>
                  </a:ext>
                </a:extLst>
              </a:tr>
            </a:tbl>
          </a:graphicData>
        </a:graphic>
      </p:graphicFrame>
      <p:sp>
        <p:nvSpPr>
          <p:cNvPr id="18" name="CaixaDeTexto 17">
            <a:extLst>
              <a:ext uri="{FF2B5EF4-FFF2-40B4-BE49-F238E27FC236}">
                <a16:creationId xmlns:a16="http://schemas.microsoft.com/office/drawing/2014/main" id="{CBBF4E2C-CFD4-F943-C5EE-F8785A32A0B5}"/>
              </a:ext>
            </a:extLst>
          </p:cNvPr>
          <p:cNvSpPr txBox="1"/>
          <p:nvPr/>
        </p:nvSpPr>
        <p:spPr>
          <a:xfrm>
            <a:off x="8739963" y="5528930"/>
            <a:ext cx="2264735" cy="923330"/>
          </a:xfrm>
          <a:prstGeom prst="rect">
            <a:avLst/>
          </a:prstGeom>
          <a:noFill/>
        </p:spPr>
        <p:txBody>
          <a:bodyPr wrap="square" rtlCol="0">
            <a:spAutoFit/>
          </a:bodyPr>
          <a:lstStyle/>
          <a:p>
            <a:r>
              <a:rPr lang="pt-BR" dirty="0"/>
              <a:t>Cerca de 40% das plantas em Perigo de extinção</a:t>
            </a:r>
          </a:p>
        </p:txBody>
      </p:sp>
      <p:sp>
        <p:nvSpPr>
          <p:cNvPr id="19" name="CaixaDeTexto 18">
            <a:extLst>
              <a:ext uri="{FF2B5EF4-FFF2-40B4-BE49-F238E27FC236}">
                <a16:creationId xmlns:a16="http://schemas.microsoft.com/office/drawing/2014/main" id="{14613DD2-7691-51F9-B4D4-1B4F4D7FCC59}"/>
              </a:ext>
            </a:extLst>
          </p:cNvPr>
          <p:cNvSpPr txBox="1"/>
          <p:nvPr/>
        </p:nvSpPr>
        <p:spPr>
          <a:xfrm>
            <a:off x="4628707" y="4242376"/>
            <a:ext cx="2934586" cy="923330"/>
          </a:xfrm>
          <a:prstGeom prst="rect">
            <a:avLst/>
          </a:prstGeom>
          <a:noFill/>
        </p:spPr>
        <p:txBody>
          <a:bodyPr wrap="square" rtlCol="0">
            <a:spAutoFit/>
          </a:bodyPr>
          <a:lstStyle/>
          <a:p>
            <a:r>
              <a:rPr lang="pt-BR" dirty="0"/>
              <a:t>Aproximadamente 65 Espécies de animais apenas sobrevivem em Cativeiro</a:t>
            </a:r>
          </a:p>
        </p:txBody>
      </p:sp>
    </p:spTree>
    <p:extLst>
      <p:ext uri="{BB962C8B-B14F-4D97-AF65-F5344CB8AC3E}">
        <p14:creationId xmlns:p14="http://schemas.microsoft.com/office/powerpoint/2010/main" val="577805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636929-3617-BF36-4296-7BA857CD9361}"/>
              </a:ext>
            </a:extLst>
          </p:cNvPr>
          <p:cNvSpPr>
            <a:spLocks noGrp="1"/>
          </p:cNvSpPr>
          <p:nvPr>
            <p:ph type="title"/>
          </p:nvPr>
        </p:nvSpPr>
        <p:spPr>
          <a:xfrm>
            <a:off x="838200" y="248167"/>
            <a:ext cx="6540795" cy="559907"/>
          </a:xfrm>
        </p:spPr>
        <p:txBody>
          <a:bodyPr>
            <a:normAutofit/>
          </a:bodyPr>
          <a:lstStyle/>
          <a:p>
            <a:r>
              <a:rPr lang="pt-BR" sz="3000" dirty="0"/>
              <a:t>Conservação de Áreas Verdes em SP</a:t>
            </a:r>
          </a:p>
        </p:txBody>
      </p:sp>
      <p:sp>
        <p:nvSpPr>
          <p:cNvPr id="4" name="CaixaDeTexto 3">
            <a:extLst>
              <a:ext uri="{FF2B5EF4-FFF2-40B4-BE49-F238E27FC236}">
                <a16:creationId xmlns:a16="http://schemas.microsoft.com/office/drawing/2014/main" id="{CD97E0C3-2122-351F-E680-914290B9FCA1}"/>
              </a:ext>
            </a:extLst>
          </p:cNvPr>
          <p:cNvSpPr txBox="1"/>
          <p:nvPr/>
        </p:nvSpPr>
        <p:spPr>
          <a:xfrm>
            <a:off x="1137684" y="1339702"/>
            <a:ext cx="4061637" cy="646331"/>
          </a:xfrm>
          <a:prstGeom prst="rect">
            <a:avLst/>
          </a:prstGeom>
          <a:noFill/>
        </p:spPr>
        <p:txBody>
          <a:bodyPr wrap="square" rtlCol="0">
            <a:spAutoFit/>
          </a:bodyPr>
          <a:lstStyle/>
          <a:p>
            <a:r>
              <a:rPr lang="pt-BR" dirty="0"/>
              <a:t>30% da Mata Atlântica na Grande cidade de São Paulo</a:t>
            </a:r>
          </a:p>
        </p:txBody>
      </p:sp>
      <p:pic>
        <p:nvPicPr>
          <p:cNvPr id="11" name="Imagem 10">
            <a:extLst>
              <a:ext uri="{FF2B5EF4-FFF2-40B4-BE49-F238E27FC236}">
                <a16:creationId xmlns:a16="http://schemas.microsoft.com/office/drawing/2014/main" id="{7AEDBE0C-FA3C-2462-B014-76FF50F00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595" y="2297479"/>
            <a:ext cx="5566145" cy="3220819"/>
          </a:xfrm>
          <a:prstGeom prst="rect">
            <a:avLst/>
          </a:prstGeom>
          <a:ln>
            <a:noFill/>
          </a:ln>
          <a:effectLst>
            <a:outerShdw blurRad="292100" dist="139700" dir="2700000" algn="tl" rotWithShape="0">
              <a:srgbClr val="333333">
                <a:alpha val="65000"/>
              </a:srgbClr>
            </a:outerShdw>
          </a:effectLst>
        </p:spPr>
      </p:pic>
      <p:sp>
        <p:nvSpPr>
          <p:cNvPr id="13" name="CaixaDeTexto 12">
            <a:extLst>
              <a:ext uri="{FF2B5EF4-FFF2-40B4-BE49-F238E27FC236}">
                <a16:creationId xmlns:a16="http://schemas.microsoft.com/office/drawing/2014/main" id="{9846049B-57B6-53D7-7DBB-826BB7E02773}"/>
              </a:ext>
            </a:extLst>
          </p:cNvPr>
          <p:cNvSpPr txBox="1"/>
          <p:nvPr/>
        </p:nvSpPr>
        <p:spPr>
          <a:xfrm>
            <a:off x="7378995" y="1339702"/>
            <a:ext cx="3912781" cy="400110"/>
          </a:xfrm>
          <a:prstGeom prst="rect">
            <a:avLst/>
          </a:prstGeom>
          <a:noFill/>
        </p:spPr>
        <p:txBody>
          <a:bodyPr wrap="square">
            <a:spAutoFit/>
          </a:bodyPr>
          <a:lstStyle/>
          <a:p>
            <a:pPr algn="l"/>
            <a:r>
              <a:rPr lang="pt-BR" sz="2000" i="0" dirty="0">
                <a:solidFill>
                  <a:srgbClr val="404040"/>
                </a:solidFill>
                <a:effectLst/>
              </a:rPr>
              <a:t>Unidades de Conservação no Brasil</a:t>
            </a:r>
          </a:p>
        </p:txBody>
      </p:sp>
      <p:sp>
        <p:nvSpPr>
          <p:cNvPr id="14" name="CaixaDeTexto 13">
            <a:extLst>
              <a:ext uri="{FF2B5EF4-FFF2-40B4-BE49-F238E27FC236}">
                <a16:creationId xmlns:a16="http://schemas.microsoft.com/office/drawing/2014/main" id="{68F5E1E8-7477-B914-C322-AC1C50FBF112}"/>
              </a:ext>
            </a:extLst>
          </p:cNvPr>
          <p:cNvSpPr txBox="1"/>
          <p:nvPr/>
        </p:nvSpPr>
        <p:spPr>
          <a:xfrm>
            <a:off x="7378995" y="1986033"/>
            <a:ext cx="3675321" cy="1200329"/>
          </a:xfrm>
          <a:prstGeom prst="rect">
            <a:avLst/>
          </a:prstGeom>
          <a:noFill/>
        </p:spPr>
        <p:txBody>
          <a:bodyPr wrap="square" rtlCol="0">
            <a:spAutoFit/>
          </a:bodyPr>
          <a:lstStyle/>
          <a:p>
            <a:r>
              <a:rPr lang="pt-BR" dirty="0">
                <a:solidFill>
                  <a:srgbClr val="404040"/>
                </a:solidFill>
                <a:latin typeface="Roboto" panose="02000000000000000000" pitchFamily="2" charset="0"/>
              </a:rPr>
              <a:t>   Ó</a:t>
            </a:r>
            <a:r>
              <a:rPr lang="pt-BR" b="0" i="0" dirty="0">
                <a:solidFill>
                  <a:srgbClr val="404040"/>
                </a:solidFill>
                <a:effectLst/>
                <a:latin typeface="Roboto" panose="02000000000000000000" pitchFamily="2" charset="0"/>
              </a:rPr>
              <a:t>rgão responsável pelas Unidades de Conservação é o Sistema Nacional de Unidades de Conservação da Natureza (SNUC)</a:t>
            </a:r>
            <a:endParaRPr lang="pt-BR" dirty="0"/>
          </a:p>
        </p:txBody>
      </p:sp>
      <p:pic>
        <p:nvPicPr>
          <p:cNvPr id="16" name="Imagem 15">
            <a:extLst>
              <a:ext uri="{FF2B5EF4-FFF2-40B4-BE49-F238E27FC236}">
                <a16:creationId xmlns:a16="http://schemas.microsoft.com/office/drawing/2014/main" id="{908B4D3B-4D49-E049-741D-19B53A2BE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1757" y="3429000"/>
            <a:ext cx="234979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75961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A1F6467A-5416-4BEE-78D8-B6C94D9A6A3B}"/>
              </a:ext>
            </a:extLst>
          </p:cNvPr>
          <p:cNvSpPr txBox="1"/>
          <p:nvPr/>
        </p:nvSpPr>
        <p:spPr>
          <a:xfrm>
            <a:off x="680482" y="382772"/>
            <a:ext cx="3519377" cy="553998"/>
          </a:xfrm>
          <a:prstGeom prst="rect">
            <a:avLst/>
          </a:prstGeom>
          <a:noFill/>
        </p:spPr>
        <p:txBody>
          <a:bodyPr wrap="square" rtlCol="0">
            <a:spAutoFit/>
          </a:bodyPr>
          <a:lstStyle/>
          <a:p>
            <a:r>
              <a:rPr lang="pt-BR" sz="3000" dirty="0"/>
              <a:t>Educação Ambiental</a:t>
            </a:r>
          </a:p>
        </p:txBody>
      </p:sp>
      <p:sp>
        <p:nvSpPr>
          <p:cNvPr id="5" name="CaixaDeTexto 4">
            <a:extLst>
              <a:ext uri="{FF2B5EF4-FFF2-40B4-BE49-F238E27FC236}">
                <a16:creationId xmlns:a16="http://schemas.microsoft.com/office/drawing/2014/main" id="{968909FF-31A7-72A2-601D-0C7F75F08A40}"/>
              </a:ext>
            </a:extLst>
          </p:cNvPr>
          <p:cNvSpPr txBox="1"/>
          <p:nvPr/>
        </p:nvSpPr>
        <p:spPr>
          <a:xfrm>
            <a:off x="680482" y="1297172"/>
            <a:ext cx="3221667" cy="707886"/>
          </a:xfrm>
          <a:prstGeom prst="rect">
            <a:avLst/>
          </a:prstGeom>
          <a:noFill/>
        </p:spPr>
        <p:txBody>
          <a:bodyPr wrap="square" rtlCol="0">
            <a:spAutoFit/>
          </a:bodyPr>
          <a:lstStyle/>
          <a:p>
            <a:r>
              <a:rPr lang="pt-BR" sz="2200" dirty="0"/>
              <a:t>Artigo</a:t>
            </a:r>
            <a:r>
              <a:rPr lang="pt-BR" dirty="0"/>
              <a:t> 225 da Constituição Federal:</a:t>
            </a:r>
          </a:p>
        </p:txBody>
      </p:sp>
      <p:sp>
        <p:nvSpPr>
          <p:cNvPr id="6" name="CaixaDeTexto 5">
            <a:extLst>
              <a:ext uri="{FF2B5EF4-FFF2-40B4-BE49-F238E27FC236}">
                <a16:creationId xmlns:a16="http://schemas.microsoft.com/office/drawing/2014/main" id="{768C8427-B1F1-8D3B-E284-5849740BFE39}"/>
              </a:ext>
            </a:extLst>
          </p:cNvPr>
          <p:cNvSpPr txBox="1"/>
          <p:nvPr/>
        </p:nvSpPr>
        <p:spPr>
          <a:xfrm>
            <a:off x="680482" y="2243470"/>
            <a:ext cx="3221666" cy="1600438"/>
          </a:xfrm>
          <a:prstGeom prst="rect">
            <a:avLst/>
          </a:prstGeom>
          <a:noFill/>
        </p:spPr>
        <p:txBody>
          <a:bodyPr wrap="square" rtlCol="0">
            <a:spAutoFit/>
          </a:bodyPr>
          <a:lstStyle/>
          <a:p>
            <a:r>
              <a:rPr lang="pt-BR" sz="1800" b="0" i="0" u="none" strike="noStrike" dirty="0">
                <a:solidFill>
                  <a:srgbClr val="000000"/>
                </a:solidFill>
                <a:effectLst/>
                <a:latin typeface="Lora" pitchFamily="2" charset="0"/>
              </a:rPr>
              <a:t> </a:t>
            </a:r>
            <a:r>
              <a:rPr lang="pt-BR" sz="1600" b="0" i="0" u="none" strike="noStrike" dirty="0">
                <a:solidFill>
                  <a:srgbClr val="000000"/>
                </a:solidFill>
                <a:effectLst/>
                <a:latin typeface="Lora" pitchFamily="2" charset="0"/>
              </a:rPr>
              <a:t>a Administração Pública deverá promover a Educação Ambiental em todos os níveis de ensino e a conscientização pública para a preservação do meio ambiente</a:t>
            </a:r>
            <a:endParaRPr lang="pt-BR" sz="1600" dirty="0"/>
          </a:p>
        </p:txBody>
      </p:sp>
      <p:sp>
        <p:nvSpPr>
          <p:cNvPr id="7" name="CaixaDeTexto 6">
            <a:extLst>
              <a:ext uri="{FF2B5EF4-FFF2-40B4-BE49-F238E27FC236}">
                <a16:creationId xmlns:a16="http://schemas.microsoft.com/office/drawing/2014/main" id="{F9B6C9D9-479D-01C7-1745-13E60D1D495F}"/>
              </a:ext>
            </a:extLst>
          </p:cNvPr>
          <p:cNvSpPr txBox="1"/>
          <p:nvPr/>
        </p:nvSpPr>
        <p:spPr>
          <a:xfrm>
            <a:off x="7251404" y="936770"/>
            <a:ext cx="2962941" cy="430887"/>
          </a:xfrm>
          <a:prstGeom prst="rect">
            <a:avLst/>
          </a:prstGeom>
          <a:noFill/>
        </p:spPr>
        <p:txBody>
          <a:bodyPr wrap="square" rtlCol="0">
            <a:spAutoFit/>
          </a:bodyPr>
          <a:lstStyle/>
          <a:p>
            <a:pPr algn="ctr"/>
            <a:r>
              <a:rPr lang="pt-BR" sz="2200" dirty="0"/>
              <a:t>Objetivo</a:t>
            </a:r>
          </a:p>
        </p:txBody>
      </p:sp>
      <p:sp>
        <p:nvSpPr>
          <p:cNvPr id="8" name="CaixaDeTexto 7">
            <a:extLst>
              <a:ext uri="{FF2B5EF4-FFF2-40B4-BE49-F238E27FC236}">
                <a16:creationId xmlns:a16="http://schemas.microsoft.com/office/drawing/2014/main" id="{BE824DE5-6FE9-79CF-9460-1B1C266384A1}"/>
              </a:ext>
            </a:extLst>
          </p:cNvPr>
          <p:cNvSpPr txBox="1"/>
          <p:nvPr/>
        </p:nvSpPr>
        <p:spPr>
          <a:xfrm>
            <a:off x="6205869" y="1737020"/>
            <a:ext cx="5054010" cy="2123658"/>
          </a:xfrm>
          <a:prstGeom prst="rect">
            <a:avLst/>
          </a:prstGeom>
          <a:noFill/>
        </p:spPr>
        <p:txBody>
          <a:bodyPr wrap="square" rtlCol="0">
            <a:spAutoFit/>
          </a:bodyPr>
          <a:lstStyle/>
          <a:p>
            <a:r>
              <a:rPr lang="pt-BR" sz="2200" dirty="0"/>
              <a:t>Amenizar o impacto humano no meio-ambiente e buscar cada vez mais harmonia com o ecossistema por meio do ensino a todos e principalmente a conscientização dos mais novos em relação ao nosso planeta</a:t>
            </a:r>
          </a:p>
        </p:txBody>
      </p:sp>
      <p:pic>
        <p:nvPicPr>
          <p:cNvPr id="10" name="Imagem 9">
            <a:extLst>
              <a:ext uri="{FF2B5EF4-FFF2-40B4-BE49-F238E27FC236}">
                <a16:creationId xmlns:a16="http://schemas.microsoft.com/office/drawing/2014/main" id="{3F836571-8ADA-9603-DBA5-EC3C79D77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5869" y="4094198"/>
            <a:ext cx="4876801" cy="2283343"/>
          </a:xfrm>
          <a:prstGeom prst="rect">
            <a:avLst/>
          </a:prstGeom>
          <a:ln>
            <a:noFill/>
          </a:ln>
          <a:effectLst>
            <a:outerShdw blurRad="292100" dist="139700" dir="2700000" algn="tl" rotWithShape="0">
              <a:srgbClr val="333333">
                <a:alpha val="65000"/>
              </a:srgbClr>
            </a:outerShdw>
          </a:effectLst>
        </p:spPr>
      </p:pic>
      <p:pic>
        <p:nvPicPr>
          <p:cNvPr id="12" name="Imagem 11">
            <a:extLst>
              <a:ext uri="{FF2B5EF4-FFF2-40B4-BE49-F238E27FC236}">
                <a16:creationId xmlns:a16="http://schemas.microsoft.com/office/drawing/2014/main" id="{32128B88-CA47-F904-9943-52BFF3F7F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706" y="4094198"/>
            <a:ext cx="2962941" cy="20620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39585162"/>
      </p:ext>
    </p:extLst>
  </p:cSld>
  <p:clrMapOvr>
    <a:masterClrMapping/>
  </p:clrMapOvr>
</p:sld>
</file>

<file path=ppt/theme/theme1.xml><?xml version="1.0" encoding="utf-8"?>
<a:theme xmlns:a="http://schemas.openxmlformats.org/drawingml/2006/main" name="Facetado">
  <a:themeElements>
    <a:clrScheme name="Facetado">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do">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do">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236</TotalTime>
  <Words>348</Words>
  <Application>Microsoft Office PowerPoint</Application>
  <PresentationFormat>Widescreen</PresentationFormat>
  <Paragraphs>51</Paragraphs>
  <Slides>11</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11</vt:i4>
      </vt:variant>
    </vt:vector>
  </HeadingPairs>
  <TitlesOfParts>
    <vt:vector size="18" baseType="lpstr">
      <vt:lpstr>Arial</vt:lpstr>
      <vt:lpstr>Calibri</vt:lpstr>
      <vt:lpstr>Lora</vt:lpstr>
      <vt:lpstr>Roboto</vt:lpstr>
      <vt:lpstr>Trebuchet MS</vt:lpstr>
      <vt:lpstr>Wingdings 3</vt:lpstr>
      <vt:lpstr>Facetado</vt:lpstr>
      <vt:lpstr>Apresentação do PowerPoint</vt:lpstr>
      <vt:lpstr>São Paulo A grande cidade metropolitana </vt:lpstr>
      <vt:lpstr>Apresentação do PowerPoint</vt:lpstr>
      <vt:lpstr>Apresentação do PowerPoint</vt:lpstr>
      <vt:lpstr>Algumas causas de toda essa perda da Biodiversidade:</vt:lpstr>
      <vt:lpstr>Consequências para nossa sociedade e para o planeta</vt:lpstr>
      <vt:lpstr>Apresentação do PowerPoint</vt:lpstr>
      <vt:lpstr>Conservação de Áreas Verdes em SP</vt:lpstr>
      <vt:lpstr>Apresentação do PowerPoint</vt:lpstr>
      <vt:lpstr>Consumo Sustentável</vt:lpstr>
      <vt:lpstr>Conclusão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Gustavo Costa</dc:creator>
  <cp:lastModifiedBy>Gustavo Costa</cp:lastModifiedBy>
  <cp:revision>3</cp:revision>
  <dcterms:created xsi:type="dcterms:W3CDTF">2023-02-16T18:57:18Z</dcterms:created>
  <dcterms:modified xsi:type="dcterms:W3CDTF">2023-02-22T17:41:44Z</dcterms:modified>
</cp:coreProperties>
</file>